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5" r:id="rId7"/>
    <p:sldId id="261" r:id="rId8"/>
    <p:sldId id="266" r:id="rId9"/>
    <p:sldId id="262" r:id="rId10"/>
    <p:sldId id="267" r:id="rId11"/>
    <p:sldId id="263" r:id="rId12"/>
    <p:sldId id="268" r:id="rId13"/>
    <p:sldId id="264" r:id="rId14"/>
    <p:sldId id="269" r:id="rId15"/>
    <p:sldId id="270" r:id="rId16"/>
    <p:sldId id="271" r:id="rId17"/>
    <p:sldId id="28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AB8"/>
    <a:srgbClr val="DDD5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>
        <p:scale>
          <a:sx n="75" d="100"/>
          <a:sy n="75" d="100"/>
        </p:scale>
        <p:origin x="-1824" y="-13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2339B69-5C93-4500-B2B6-B5B24BBF30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86BB6AFD-F3C1-407B-9B05-1DBE17730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0FD89C3-F35E-45E0-B0DB-CBF950793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E6C24-D462-47AD-9D9E-226A08C8AEC8}" type="datetimeFigureOut">
              <a:rPr lang="ko-KR" altLang="en-US" smtClean="0"/>
              <a:t>2021-01-18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C6D2940-3A35-49B3-91D1-DDE05914E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1CB5946-ECE4-4DD4-9460-E4526CE5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2A4F9-4CBE-441C-8CD7-0A011AA29C1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735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F008E86-A6FC-4A99-8714-2935315F6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518B2307-CC50-40AE-B55D-A9CC2CCA27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9729405-5D8D-45F2-93AD-532B09558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E6C24-D462-47AD-9D9E-226A08C8AEC8}" type="datetimeFigureOut">
              <a:rPr lang="ko-KR" altLang="en-US" smtClean="0"/>
              <a:t>2021-01-18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39DB9C4-EEA7-4E87-8BA6-CC0C0DC6B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3EFE0FF-FD7B-4A7C-94BB-7ACDCCE33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2A4F9-4CBE-441C-8CD7-0A011AA29C1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9893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83CF19AB-9BF5-4E80-9DFD-8CE8E66D9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889F665-2484-4330-AA4A-4C15AEC14D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90D8FE5-53A4-4E8F-A9F7-B5CD2383E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E6C24-D462-47AD-9D9E-226A08C8AEC8}" type="datetimeFigureOut">
              <a:rPr lang="ko-KR" altLang="en-US" smtClean="0"/>
              <a:t>2021-01-18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3EBC8E2-B0A2-407C-8727-78DFFCD0F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02203C3-5154-4631-999D-A238770EC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2A4F9-4CBE-441C-8CD7-0A011AA29C1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889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72E980C-6BB4-4249-981F-3E567FD99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BD85423-491B-4191-886B-019F046A1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E19610C-4946-4504-A0E4-A52E370CC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E6C24-D462-47AD-9D9E-226A08C8AEC8}" type="datetimeFigureOut">
              <a:rPr lang="ko-KR" altLang="en-US" smtClean="0"/>
              <a:t>2021-01-18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4B48D66-BC2C-48FE-B611-A9A77DA6A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35288FC-E031-4475-9998-CDA03CF8F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2A4F9-4CBE-441C-8CD7-0A011AA29C1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8511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394094A-F6BD-44DD-95B0-BB96FD741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B27436E-4CFC-4BB2-9C5A-D0A56A116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EF668A2-E21D-4F27-B9BB-4F0CACDD4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E6C24-D462-47AD-9D9E-226A08C8AEC8}" type="datetimeFigureOut">
              <a:rPr lang="ko-KR" altLang="en-US" smtClean="0"/>
              <a:t>2021-01-18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EBD8CCF-9382-46B6-A745-0126CC945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EC048B7-438A-4677-8DDC-A0364BA52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2A4F9-4CBE-441C-8CD7-0A011AA29C1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3250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EBCD79D-1BCF-41D5-BD62-92CF27FFE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82B09B4-FE59-44F5-8A2C-DB5F3BF8CB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A02E6EA8-1CAF-4F73-B44A-645EFBB93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DC6D6E9-4E31-4EF5-9787-1BABBFEFE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E6C24-D462-47AD-9D9E-226A08C8AEC8}" type="datetimeFigureOut">
              <a:rPr lang="ko-KR" altLang="en-US" smtClean="0"/>
              <a:t>2021-01-18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3FBEBBDE-140F-434A-A364-59FF78B48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638B60B-BF03-4026-AB13-C4FCC3801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2A4F9-4CBE-441C-8CD7-0A011AA29C1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9863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9BD2C1D-C061-4A8E-9E94-40CC7FB50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7BF9B152-FCEE-4F5D-993A-DD1BE2D64F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A64686DC-1F20-407D-A2B4-74AB8506F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03C3AE76-101E-4850-A9A0-6AE6CCABE4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14E847B9-379E-4870-8168-1F16C73638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0DE26A35-033E-496E-841B-40F04DFC8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E6C24-D462-47AD-9D9E-226A08C8AEC8}" type="datetimeFigureOut">
              <a:rPr lang="ko-KR" altLang="en-US" smtClean="0"/>
              <a:t>2021-01-18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D8A9EE4B-5AE5-4527-9094-002C08BA7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4862BE34-3164-4B07-8E5D-903808A34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2A4F9-4CBE-441C-8CD7-0A011AA29C1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5578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2CDD1D6-2633-4BED-97C8-F61F85A1A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C53515A5-BA40-46EF-B29F-12B8E8262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E6C24-D462-47AD-9D9E-226A08C8AEC8}" type="datetimeFigureOut">
              <a:rPr lang="ko-KR" altLang="en-US" smtClean="0"/>
              <a:t>2021-01-18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AD2A9871-3950-4983-8785-4693B52A7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CF348254-F7C6-4C4D-AB2D-A15EA7F9C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2A4F9-4CBE-441C-8CD7-0A011AA29C1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0395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22CDA226-C793-4014-B9F5-C48B84D5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E6C24-D462-47AD-9D9E-226A08C8AEC8}" type="datetimeFigureOut">
              <a:rPr lang="ko-KR" altLang="en-US" smtClean="0"/>
              <a:t>2021-01-18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14B38B67-11BF-4E0C-862A-8B17A7FC9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15F45796-3BF8-46A3-9F8F-18C00A950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2A4F9-4CBE-441C-8CD7-0A011AA29C1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8231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0EC6FDD-B3C6-4550-86A4-476560537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E01D065-4851-4329-A1C1-CE870B14E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A142488F-C14F-4E12-B010-53EA8EC18D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C8853D0-5E7B-4199-A448-4CA2844C9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E6C24-D462-47AD-9D9E-226A08C8AEC8}" type="datetimeFigureOut">
              <a:rPr lang="ko-KR" altLang="en-US" smtClean="0"/>
              <a:t>2021-01-18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DB1A0789-DB4E-44FF-BCCC-251E01927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4433906-659D-4BDC-86A4-073CDEA29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2A4F9-4CBE-441C-8CD7-0A011AA29C1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5497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2333808-DCFF-4B98-BA1C-5A571A39F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7C33FB18-F6C0-4EA4-B0D3-3D3E750E75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A30BC856-DDA8-49F7-B46A-3C08C20594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DD7F05C2-C0C8-4401-8E36-CB57F1A3E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E6C24-D462-47AD-9D9E-226A08C8AEC8}" type="datetimeFigureOut">
              <a:rPr lang="ko-KR" altLang="en-US" smtClean="0"/>
              <a:t>2021-01-18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D26BC546-77AE-49C6-9E55-2D7BD8522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9054454-EB39-4B5A-963B-3BD45A611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22A4F9-4CBE-441C-8CD7-0A011AA29C1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2191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E248593A-825B-4F3B-AFAD-FBB1C5D76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60C4A6F-24D5-481B-A01B-93EB0952D7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FE15866-561D-45CB-BF4F-C23459894C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E6C24-D462-47AD-9D9E-226A08C8AEC8}" type="datetimeFigureOut">
              <a:rPr lang="ko-KR" altLang="en-US" smtClean="0"/>
              <a:t>2021-01-18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F0283DF-0A95-4EDC-BBE5-4B55303E23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FDA947B-AAF8-4B94-BC86-98D63C7452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22A4F9-4CBE-441C-8CD7-0A011AA29C1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0062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Relationship Id="rId9" Type="http://schemas.openxmlformats.org/officeDocument/2006/relationships/image" Target="../media/image37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0EAAB8D-5B55-49B5-A322-69936F172F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187" y="954740"/>
            <a:ext cx="5684864" cy="426214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50829" y="5486111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/>
              <a:t>제작 보고서</a:t>
            </a:r>
            <a:endParaRPr lang="ko-KR" alt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0795000" y="636327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이민형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665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C369A59-1751-47D5-83C2-6E2EA16BC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542" y="391806"/>
            <a:ext cx="8453679" cy="4419573"/>
          </a:xfrm>
          <a:prstGeom prst="rect">
            <a:avLst/>
          </a:prstGeom>
        </p:spPr>
      </p:pic>
      <p:pic>
        <p:nvPicPr>
          <p:cNvPr id="6" name="Picture 2" descr="https://search.pstatic.net/common/?src=http%3A%2F%2Fblogfiles.naver.net%2FMjAyMDA5MThfMTc1%2FMDAxNjAwNDA0Mjk3MzYz.66dtn5qRkl-QqOTii9qumdrC31-Muc19hUOmV46a7yEg.q59qbrsEZrz7QT3NGvJC6W0260Rrg9GxvxNm4rJekTQg.PNG.y8178037%2F20200918_134110.png&amp;type=sc960_832">
            <a:extLst>
              <a:ext uri="{FF2B5EF4-FFF2-40B4-BE49-F238E27FC236}">
                <a16:creationId xmlns:a16="http://schemas.microsoft.com/office/drawing/2014/main" xmlns="" id="{99B335F7-9D8F-43A1-B53E-1A043C37E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94860" cy="202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xmlns="" id="{045D8B94-52D2-451E-9AB7-CAEFC3D2CA6D}"/>
              </a:ext>
            </a:extLst>
          </p:cNvPr>
          <p:cNvSpPr/>
          <p:nvPr/>
        </p:nvSpPr>
        <p:spPr>
          <a:xfrm>
            <a:off x="2992141" y="751268"/>
            <a:ext cx="9106480" cy="40925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xmlns="" id="{D649025E-2C98-4448-B409-BC4FE929C47A}"/>
              </a:ext>
            </a:extLst>
          </p:cNvPr>
          <p:cNvCxnSpPr>
            <a:cxnSpLocks/>
          </p:cNvCxnSpPr>
          <p:nvPr/>
        </p:nvCxnSpPr>
        <p:spPr>
          <a:xfrm flipH="1">
            <a:off x="2139149" y="3970597"/>
            <a:ext cx="1705984" cy="1555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21E99E2-A02E-49BE-84B4-A7FFA7881FC3}"/>
              </a:ext>
            </a:extLst>
          </p:cNvPr>
          <p:cNvSpPr txBox="1"/>
          <p:nvPr/>
        </p:nvSpPr>
        <p:spPr>
          <a:xfrm>
            <a:off x="392361" y="5608025"/>
            <a:ext cx="4979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화면이 </a:t>
            </a:r>
            <a:r>
              <a:rPr lang="ko-KR" altLang="en-US" dirty="0" err="1"/>
              <a:t>꽉차고</a:t>
            </a:r>
            <a:r>
              <a:rPr lang="ko-KR" altLang="en-US" dirty="0"/>
              <a:t> 동적인 요소들이 심심하지 않다</a:t>
            </a:r>
          </a:p>
        </p:txBody>
      </p:sp>
    </p:spTree>
    <p:extLst>
      <p:ext uri="{BB962C8B-B14F-4D97-AF65-F5344CB8AC3E}">
        <p14:creationId xmlns:p14="http://schemas.microsoft.com/office/powerpoint/2010/main" val="4177339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search.pstatic.net/common/?src=http%3A%2F%2Fimgnews.naver.net%2Fimage%2F5528%2F2019%2F02%2F21%2F0000008411_001_20190221164804021.jpg&amp;type=sc960_8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8863" y="0"/>
            <a:ext cx="3062721" cy="201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672855"/>
              </p:ext>
            </p:extLst>
          </p:nvPr>
        </p:nvGraphicFramePr>
        <p:xfrm>
          <a:off x="2382185" y="168035"/>
          <a:ext cx="1760832" cy="131064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8804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804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459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</a:rPr>
                        <a:t>파스쿠찌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5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CONTENTS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62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45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UI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70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5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VISUAR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70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45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MARKETING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91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45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SUPPORT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68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421809" y="626031"/>
            <a:ext cx="140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CONTENTS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656638" y="260582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UI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262500" y="5862638"/>
            <a:ext cx="1017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VISUAR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747973" y="5862638"/>
            <a:ext cx="155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MARKETING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364850" y="2605825"/>
            <a:ext cx="122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SUPPORT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592611" y="983776"/>
            <a:ext cx="2925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상세하게 나눴지만 보기 불편하다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9081754" y="2636602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평범하다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8256528" y="5901230"/>
            <a:ext cx="2504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동적인요소가</a:t>
            </a:r>
            <a:r>
              <a:rPr lang="ko-KR" altLang="en-US" sz="1400" dirty="0"/>
              <a:t> 적고 평범하다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738685" y="5900858"/>
            <a:ext cx="2925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다양하게 이벤트를 </a:t>
            </a:r>
            <a:r>
              <a:rPr lang="ko-KR" altLang="en-US" sz="1400" dirty="0" err="1"/>
              <a:t>많이하고</a:t>
            </a:r>
            <a:r>
              <a:rPr lang="ko-KR" altLang="en-US" sz="1400" dirty="0"/>
              <a:t>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-979" y="2944379"/>
            <a:ext cx="3480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고객센터 운영시간이 나와있지 않고</a:t>
            </a:r>
            <a:endParaRPr lang="en-US" altLang="ko-KR" sz="1400" dirty="0"/>
          </a:p>
          <a:p>
            <a:r>
              <a:rPr lang="ko-KR" altLang="en-US" sz="1400" dirty="0"/>
              <a:t>상담 전화번호는 </a:t>
            </a:r>
            <a:r>
              <a:rPr lang="en-US" altLang="ko-KR" sz="1400" dirty="0"/>
              <a:t>footer</a:t>
            </a:r>
            <a:r>
              <a:rPr lang="ko-KR" altLang="en-US" sz="1400" dirty="0"/>
              <a:t>에 작게 나와있다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4100" name="Picture 4" descr="E:\이민형\스마트기기\프로젝트3\ppt\파스쿠찌 포지셔닝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363" y="995363"/>
            <a:ext cx="5121275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74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search.pstatic.net/common/?src=http%3A%2F%2Fimgnews.naver.net%2Fimage%2F5528%2F2019%2F02%2F21%2F0000008411_001_20190221164804021.jpg&amp;type=sc960_832">
            <a:extLst>
              <a:ext uri="{FF2B5EF4-FFF2-40B4-BE49-F238E27FC236}">
                <a16:creationId xmlns:a16="http://schemas.microsoft.com/office/drawing/2014/main" xmlns="" id="{4B266A46-A12C-4C9C-9D2E-FCCBBCFAC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8863" y="0"/>
            <a:ext cx="3062721" cy="2017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CB3A3CDA-0EA3-4E77-A663-F4DC7FFAD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212" y="500649"/>
            <a:ext cx="7458635" cy="3892227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xmlns="" id="{6739A41A-F717-448E-BD5D-5CE38D8B3268}"/>
              </a:ext>
            </a:extLst>
          </p:cNvPr>
          <p:cNvSpPr/>
          <p:nvPr/>
        </p:nvSpPr>
        <p:spPr>
          <a:xfrm>
            <a:off x="4096921" y="1707503"/>
            <a:ext cx="6528377" cy="293392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xmlns="" id="{075DAA6D-A902-4DDD-AA29-75F348B24CC2}"/>
              </a:ext>
            </a:extLst>
          </p:cNvPr>
          <p:cNvCxnSpPr>
            <a:cxnSpLocks/>
          </p:cNvCxnSpPr>
          <p:nvPr/>
        </p:nvCxnSpPr>
        <p:spPr>
          <a:xfrm flipH="1">
            <a:off x="3448424" y="3982550"/>
            <a:ext cx="1204135" cy="816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FCB34B6-53EC-4180-81EB-73594D5E3E2E}"/>
              </a:ext>
            </a:extLst>
          </p:cNvPr>
          <p:cNvSpPr txBox="1"/>
          <p:nvPr/>
        </p:nvSpPr>
        <p:spPr>
          <a:xfrm>
            <a:off x="482008" y="4965831"/>
            <a:ext cx="5835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다양한 이벤트를 많이 한다 다른 카페보다 </a:t>
            </a:r>
            <a:r>
              <a:rPr lang="ko-KR" altLang="en-US" dirty="0" err="1"/>
              <a:t>많은거</a:t>
            </a:r>
            <a:r>
              <a:rPr lang="ko-KR" altLang="en-US" dirty="0"/>
              <a:t> 같다</a:t>
            </a:r>
          </a:p>
        </p:txBody>
      </p:sp>
    </p:spTree>
    <p:extLst>
      <p:ext uri="{BB962C8B-B14F-4D97-AF65-F5344CB8AC3E}">
        <p14:creationId xmlns:p14="http://schemas.microsoft.com/office/powerpoint/2010/main" val="1793361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search.pstatic.net/common/?src=http%3A%2F%2Fimgnews.naver.net%2Fimage%2F5681%2F2020%2F11%2F16%2F0000012928_001_20201116111234130.jpg&amp;type=sc960_8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975" y="-10644"/>
            <a:ext cx="2645906" cy="198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3806380"/>
              </p:ext>
            </p:extLst>
          </p:nvPr>
        </p:nvGraphicFramePr>
        <p:xfrm>
          <a:off x="2464931" y="340043"/>
          <a:ext cx="1760832" cy="131064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8804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804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459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</a:rPr>
                        <a:t>쥬씨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5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CONTENTS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90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45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UI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84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5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VISUAR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92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45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MARKETING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50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45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SUPPORT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5123" name="Picture 3" descr="E:\이민형\스마트기기\프로젝트3\ppt\쥬씨 포지셔닝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363" y="995363"/>
            <a:ext cx="5121275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421809" y="626031"/>
            <a:ext cx="140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CONTENTS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656638" y="260582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UI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262500" y="5862638"/>
            <a:ext cx="1017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VISUAR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747973" y="5862638"/>
            <a:ext cx="155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MARKETING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364850" y="2605825"/>
            <a:ext cx="122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SUPPORT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592611" y="983776"/>
            <a:ext cx="26292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종류도 많고 잘 나누어져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9081754" y="2636602"/>
            <a:ext cx="2746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톡특한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네비게이션이</a:t>
            </a:r>
            <a:r>
              <a:rPr lang="ko-KR" altLang="en-US" sz="1400" dirty="0"/>
              <a:t> 눈에 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8256528" y="5901230"/>
            <a:ext cx="3230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쥬씨만의</a:t>
            </a:r>
            <a:r>
              <a:rPr lang="ko-KR" altLang="en-US" sz="1400" dirty="0"/>
              <a:t> 특성을 잘 살린 디자인 같다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738685" y="5900858"/>
            <a:ext cx="2424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이벤트가 </a:t>
            </a:r>
            <a:r>
              <a:rPr lang="en-US" altLang="ko-KR" sz="1400" dirty="0"/>
              <a:t>7</a:t>
            </a:r>
            <a:r>
              <a:rPr lang="ko-KR" altLang="en-US" sz="1400" dirty="0" err="1"/>
              <a:t>개월동안</a:t>
            </a:r>
            <a:r>
              <a:rPr lang="ko-KR" altLang="en-US" sz="1400" dirty="0"/>
              <a:t> 없었다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-979" y="2944379"/>
            <a:ext cx="3167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고객센터는 없고 창업 문의밖에 없다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35530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search.pstatic.net/common/?src=http%3A%2F%2Fimgnews.naver.net%2Fimage%2F5681%2F2020%2F11%2F16%2F0000012928_001_20201116111234130.jpg&amp;type=sc960_832">
            <a:extLst>
              <a:ext uri="{FF2B5EF4-FFF2-40B4-BE49-F238E27FC236}">
                <a16:creationId xmlns:a16="http://schemas.microsoft.com/office/drawing/2014/main" xmlns="" id="{C641D9F4-400A-460B-B150-F6FD6EF09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975" y="-10644"/>
            <a:ext cx="2645906" cy="198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0BB88EE-05BB-4D27-B18A-AA1C21ADE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034" y="983776"/>
            <a:ext cx="7835153" cy="407317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xmlns="" id="{9EE736F1-9A6B-4950-93E0-F062737FC176}"/>
              </a:ext>
            </a:extLst>
          </p:cNvPr>
          <p:cNvSpPr/>
          <p:nvPr/>
        </p:nvSpPr>
        <p:spPr>
          <a:xfrm>
            <a:off x="4949442" y="1132101"/>
            <a:ext cx="5361775" cy="240964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xmlns="" id="{2A20DD93-8370-43E4-A529-9C21FF1DAFD2}"/>
              </a:ext>
            </a:extLst>
          </p:cNvPr>
          <p:cNvCxnSpPr>
            <a:cxnSpLocks/>
          </p:cNvCxnSpPr>
          <p:nvPr/>
        </p:nvCxnSpPr>
        <p:spPr>
          <a:xfrm flipH="1">
            <a:off x="3236026" y="2873512"/>
            <a:ext cx="1992487" cy="240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520E6A6-1EF7-42C1-AC29-EE204FB733CB}"/>
              </a:ext>
            </a:extLst>
          </p:cNvPr>
          <p:cNvSpPr txBox="1"/>
          <p:nvPr/>
        </p:nvSpPr>
        <p:spPr>
          <a:xfrm>
            <a:off x="1141978" y="5356567"/>
            <a:ext cx="5835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슬라이드 이미지들을 잘 </a:t>
            </a:r>
            <a:r>
              <a:rPr lang="ko-KR" altLang="en-US" dirty="0" err="1"/>
              <a:t>꾸민거같다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2102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EF9802A-AAF1-4024-AD26-0310087DBA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75" y="993643"/>
            <a:ext cx="5120650" cy="48707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4EDE9EA-1907-40C2-97EB-9D1D3AC8539E}"/>
              </a:ext>
            </a:extLst>
          </p:cNvPr>
          <p:cNvSpPr txBox="1"/>
          <p:nvPr/>
        </p:nvSpPr>
        <p:spPr>
          <a:xfrm>
            <a:off x="5421809" y="626031"/>
            <a:ext cx="140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CONTENTS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79C2BA5-8257-4DE2-A960-9000D8076F76}"/>
              </a:ext>
            </a:extLst>
          </p:cNvPr>
          <p:cNvSpPr txBox="1"/>
          <p:nvPr/>
        </p:nvSpPr>
        <p:spPr>
          <a:xfrm>
            <a:off x="8656638" y="260582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UI</a:t>
            </a:r>
            <a:endParaRPr lang="ko-KR" alt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65DAD81-0325-4211-A33E-5FE617ABB8AE}"/>
              </a:ext>
            </a:extLst>
          </p:cNvPr>
          <p:cNvSpPr txBox="1"/>
          <p:nvPr/>
        </p:nvSpPr>
        <p:spPr>
          <a:xfrm>
            <a:off x="7262500" y="5862638"/>
            <a:ext cx="1017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VISUAR</a:t>
            </a:r>
            <a:endParaRPr lang="ko-KR" alt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C54D73F-E304-49C9-9C59-C07C51338BA7}"/>
              </a:ext>
            </a:extLst>
          </p:cNvPr>
          <p:cNvSpPr txBox="1"/>
          <p:nvPr/>
        </p:nvSpPr>
        <p:spPr>
          <a:xfrm>
            <a:off x="3747973" y="5862638"/>
            <a:ext cx="155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MARKETING</a:t>
            </a:r>
            <a:endParaRPr lang="ko-KR" alt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DBE4D92-7A20-47B8-B66D-E3F8AFD9A1C4}"/>
              </a:ext>
            </a:extLst>
          </p:cNvPr>
          <p:cNvSpPr txBox="1"/>
          <p:nvPr/>
        </p:nvSpPr>
        <p:spPr>
          <a:xfrm>
            <a:off x="2364850" y="2605825"/>
            <a:ext cx="122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SUPPORT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B656CCC-957C-41BC-A032-185A69FD9DA7}"/>
              </a:ext>
            </a:extLst>
          </p:cNvPr>
          <p:cNvSpPr txBox="1"/>
          <p:nvPr/>
        </p:nvSpPr>
        <p:spPr>
          <a:xfrm>
            <a:off x="6592611" y="983776"/>
            <a:ext cx="27061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다양한 종류와 세부적인 컨텐츠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6E3F2E1-4FBF-4579-BA17-DD3A83847CDC}"/>
              </a:ext>
            </a:extLst>
          </p:cNvPr>
          <p:cNvSpPr txBox="1"/>
          <p:nvPr/>
        </p:nvSpPr>
        <p:spPr>
          <a:xfrm>
            <a:off x="9081754" y="2636602"/>
            <a:ext cx="2526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심심하지않고</a:t>
            </a:r>
            <a:r>
              <a:rPr lang="ko-KR" altLang="en-US" sz="1400" dirty="0"/>
              <a:t> 보기 좋은 구조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80E0F23-8D32-43FD-BDE2-39407459464A}"/>
              </a:ext>
            </a:extLst>
          </p:cNvPr>
          <p:cNvSpPr txBox="1"/>
          <p:nvPr/>
        </p:nvSpPr>
        <p:spPr>
          <a:xfrm>
            <a:off x="8256528" y="5901230"/>
            <a:ext cx="2885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심심하지않고</a:t>
            </a:r>
            <a:r>
              <a:rPr lang="ko-KR" altLang="en-US" sz="1400" dirty="0"/>
              <a:t> 컨셉에 맞는 디자인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5EEB485-D080-4881-AA8B-10D30129052B}"/>
              </a:ext>
            </a:extLst>
          </p:cNvPr>
          <p:cNvSpPr txBox="1"/>
          <p:nvPr/>
        </p:nvSpPr>
        <p:spPr>
          <a:xfrm>
            <a:off x="1701448" y="5901230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적당한 이벤트가 있다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130553BB-7BF4-45C1-BE45-2DB426806EC8}"/>
              </a:ext>
            </a:extLst>
          </p:cNvPr>
          <p:cNvSpPr txBox="1"/>
          <p:nvPr/>
        </p:nvSpPr>
        <p:spPr>
          <a:xfrm>
            <a:off x="-979" y="2944379"/>
            <a:ext cx="28857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고객센터에 세부적인 안내가 있다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xmlns="" id="{30209C89-6FF0-4487-B916-2061A63990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1301326"/>
              </p:ext>
            </p:extLst>
          </p:nvPr>
        </p:nvGraphicFramePr>
        <p:xfrm>
          <a:off x="1942742" y="239090"/>
          <a:ext cx="1760832" cy="131064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8804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804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459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</a:rPr>
                        <a:t>쥬씨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5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CONTENTS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90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45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UI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84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5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VISUAR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92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45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MARKETING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50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45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SUPPORT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6A1C93E6-96AC-4C93-B7DE-B8B3FEC969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7" y="114652"/>
            <a:ext cx="1879794" cy="140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89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이민형\스마트기기\프로젝트3 (1)\ppt\엔제리너스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671" y="0"/>
            <a:ext cx="2946301" cy="89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이민형\스마트기기\프로젝트3 (1)\ppt\스타벅스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260" y="4757127"/>
            <a:ext cx="4201121" cy="213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이민형\스마트기기\프로젝트3 (1)\ppt\쥬씨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260" y="894845"/>
            <a:ext cx="4201121" cy="1590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E:\이민형\스마트기기\프로젝트3 (1)\ppt\파스쿠찌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55" y="223999"/>
            <a:ext cx="4644342" cy="265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:\이민형\스마트기기\프로젝트3 (1)\ppt\이디야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260" y="2485475"/>
            <a:ext cx="4201121" cy="227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E:\이민형\스마트기기\프로젝트3 (1)\ppt\이디야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55" y="3504844"/>
            <a:ext cx="4644342" cy="2504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5481470E-89ED-43DE-AC4F-B191F521DE2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7" y="114652"/>
            <a:ext cx="1879794" cy="140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2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4B5258FB-AB67-4D95-8FF8-84D263642CD8}"/>
              </a:ext>
            </a:extLst>
          </p:cNvPr>
          <p:cNvSpPr/>
          <p:nvPr/>
        </p:nvSpPr>
        <p:spPr>
          <a:xfrm>
            <a:off x="0" y="0"/>
            <a:ext cx="12192000" cy="762387"/>
          </a:xfrm>
          <a:prstGeom prst="rect">
            <a:avLst/>
          </a:prstGeom>
          <a:solidFill>
            <a:srgbClr val="DDD5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DE556C7-A049-426B-80FE-BEB541849ED2}"/>
              </a:ext>
            </a:extLst>
          </p:cNvPr>
          <p:cNvSpPr txBox="1"/>
          <p:nvPr/>
        </p:nvSpPr>
        <p:spPr>
          <a:xfrm>
            <a:off x="5455440" y="27250"/>
            <a:ext cx="12811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4">
                    <a:lumMod val="50000"/>
                  </a:schemeClr>
                </a:solidFill>
              </a:rPr>
              <a:t>Font</a:t>
            </a:r>
            <a:endParaRPr lang="ko-KR" altLang="en-US" sz="4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1773A38-FBAD-4F5E-9407-1C8092117564}"/>
              </a:ext>
            </a:extLst>
          </p:cNvPr>
          <p:cNvSpPr txBox="1"/>
          <p:nvPr/>
        </p:nvSpPr>
        <p:spPr>
          <a:xfrm>
            <a:off x="1798187" y="1606819"/>
            <a:ext cx="8595623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ea typeface="맑은 고딕" panose="020B0503020000020004" pitchFamily="50" charset="-127"/>
              </a:rPr>
              <a:t>맑은고딕</a:t>
            </a:r>
            <a:r>
              <a:rPr lang="en-US" altLang="ko-KR" sz="3600" dirty="0">
                <a:ea typeface="배달의민족 주아" pitchFamily="18" charset="-127"/>
              </a:rPr>
              <a:t>:</a:t>
            </a:r>
            <a:r>
              <a:rPr lang="ko-KR" altLang="en-US" sz="3600" dirty="0" err="1">
                <a:ea typeface="배달의민족 주아" pitchFamily="18" charset="-127"/>
              </a:rPr>
              <a:t>가나다라마바사아자차카타파하</a:t>
            </a:r>
            <a:endParaRPr lang="en-US" altLang="ko-KR" sz="3600" dirty="0">
              <a:ea typeface="배달의민족 주아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264DA4F-24C8-4548-978E-61A64EEE3D78}"/>
              </a:ext>
            </a:extLst>
          </p:cNvPr>
          <p:cNvSpPr txBox="1"/>
          <p:nvPr/>
        </p:nvSpPr>
        <p:spPr>
          <a:xfrm>
            <a:off x="899705" y="3251772"/>
            <a:ext cx="10392589" cy="2123658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latin typeface="Arial" panose="020B0604020202020204" pitchFamily="34" charset="0"/>
                <a:cs typeface="Arial" panose="020B0604020202020204" pitchFamily="34" charset="0"/>
              </a:rPr>
              <a:t>Arial:</a:t>
            </a:r>
            <a:br>
              <a:rPr lang="en-US" altLang="ko-KR" sz="4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4400" dirty="0" err="1">
                <a:latin typeface="Arial" panose="020B0604020202020204" pitchFamily="34" charset="0"/>
                <a:cs typeface="Arial" panose="020B0604020202020204" pitchFamily="34" charset="0"/>
              </a:rPr>
              <a:t>abcdefghijklmnopqrstuvwxyz</a:t>
            </a:r>
            <a:endParaRPr lang="en-US" altLang="ko-KR" sz="4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4400" dirty="0">
                <a:latin typeface="Arial" panose="020B0604020202020204" pitchFamily="34" charset="0"/>
                <a:cs typeface="Arial" panose="020B0604020202020204" pitchFamily="34" charset="0"/>
              </a:rPr>
              <a:t>ABCDEFGHIJKLMNOPQRSTUVWXYZ</a:t>
            </a:r>
            <a:endParaRPr lang="ko-KR" altLang="en-US" sz="4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647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762387"/>
          </a:xfrm>
          <a:prstGeom prst="rect">
            <a:avLst/>
          </a:prstGeom>
          <a:solidFill>
            <a:srgbClr val="DDD5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810069-9328-437B-AE9D-956510017C38}"/>
              </a:ext>
            </a:extLst>
          </p:cNvPr>
          <p:cNvSpPr txBox="1"/>
          <p:nvPr/>
        </p:nvSpPr>
        <p:spPr>
          <a:xfrm>
            <a:off x="5120989" y="27250"/>
            <a:ext cx="19500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4">
                    <a:lumMod val="50000"/>
                  </a:schemeClr>
                </a:solidFill>
              </a:rPr>
              <a:t>Targets</a:t>
            </a:r>
            <a:endParaRPr lang="ko-KR" altLang="en-US" sz="4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762387"/>
            <a:ext cx="12192000" cy="6095613"/>
          </a:xfrm>
          <a:prstGeom prst="rect">
            <a:avLst/>
          </a:prstGeom>
          <a:gradFill>
            <a:gsLst>
              <a:gs pos="0">
                <a:schemeClr val="accent4">
                  <a:lumMod val="50000"/>
                </a:schemeClr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95399" y="2206912"/>
            <a:ext cx="8670963" cy="10772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메인 </a:t>
            </a:r>
            <a:r>
              <a:rPr lang="ko-KR" altLang="en-US" sz="3200" b="1" dirty="0" err="1">
                <a:solidFill>
                  <a:schemeClr val="bg1"/>
                </a:solidFill>
              </a:rPr>
              <a:t>타겟</a:t>
            </a:r>
            <a:r>
              <a:rPr lang="en-US" altLang="ko-KR" sz="3200" b="1" dirty="0">
                <a:solidFill>
                  <a:schemeClr val="bg1"/>
                </a:solidFill>
              </a:rPr>
              <a:t> : </a:t>
            </a:r>
            <a:r>
              <a:rPr lang="ko-KR" altLang="en-US" sz="3200" b="1" dirty="0">
                <a:solidFill>
                  <a:schemeClr val="bg1"/>
                </a:solidFill>
              </a:rPr>
              <a:t>카페를 자주 가지 않아서</a:t>
            </a:r>
            <a:endParaRPr lang="en-US" altLang="ko-KR" sz="3200" b="1" dirty="0">
              <a:solidFill>
                <a:schemeClr val="bg1"/>
              </a:solidFill>
            </a:endParaRPr>
          </a:p>
          <a:p>
            <a:r>
              <a:rPr lang="en-US" altLang="ko-KR" sz="3200" b="1" dirty="0">
                <a:solidFill>
                  <a:schemeClr val="bg1"/>
                </a:solidFill>
              </a:rPr>
              <a:t>               </a:t>
            </a:r>
            <a:r>
              <a:rPr lang="ko-KR" altLang="en-US" sz="3200" b="1" dirty="0">
                <a:solidFill>
                  <a:schemeClr val="bg1"/>
                </a:solidFill>
              </a:rPr>
              <a:t>메뉴를 몰라 주문을 못하는 사람들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95399" y="4379860"/>
            <a:ext cx="10063973" cy="5847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</a:rPr>
              <a:t>서브 </a:t>
            </a:r>
            <a:r>
              <a:rPr lang="ko-KR" altLang="en-US" sz="3200" b="1" dirty="0" err="1">
                <a:solidFill>
                  <a:schemeClr val="bg1"/>
                </a:solidFill>
              </a:rPr>
              <a:t>타겟</a:t>
            </a:r>
            <a:r>
              <a:rPr lang="en-US" altLang="ko-KR" sz="3200" b="1" dirty="0">
                <a:solidFill>
                  <a:schemeClr val="bg1"/>
                </a:solidFill>
              </a:rPr>
              <a:t> : </a:t>
            </a:r>
            <a:r>
              <a:rPr lang="ko-KR" altLang="en-US" sz="3200" b="1" dirty="0">
                <a:solidFill>
                  <a:schemeClr val="bg1"/>
                </a:solidFill>
              </a:rPr>
              <a:t>커피 외에 맛있는 디저트를 원하는 사람들</a:t>
            </a:r>
          </a:p>
        </p:txBody>
      </p:sp>
    </p:spTree>
    <p:extLst>
      <p:ext uri="{BB962C8B-B14F-4D97-AF65-F5344CB8AC3E}">
        <p14:creationId xmlns:p14="http://schemas.microsoft.com/office/powerpoint/2010/main" val="3848972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62387"/>
          </a:xfrm>
          <a:prstGeom prst="rect">
            <a:avLst/>
          </a:prstGeom>
          <a:solidFill>
            <a:srgbClr val="DDD5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C810069-9328-437B-AE9D-956510017C38}"/>
              </a:ext>
            </a:extLst>
          </p:cNvPr>
          <p:cNvSpPr txBox="1"/>
          <p:nvPr/>
        </p:nvSpPr>
        <p:spPr>
          <a:xfrm>
            <a:off x="5000187" y="38486"/>
            <a:ext cx="21916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4">
                    <a:lumMod val="50000"/>
                  </a:schemeClr>
                </a:solidFill>
              </a:rPr>
              <a:t>Concept</a:t>
            </a:r>
            <a:endParaRPr lang="ko-KR" altLang="en-US" sz="4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762387"/>
            <a:ext cx="12192000" cy="60956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2"/>
          <p:cNvSpPr txBox="1"/>
          <p:nvPr/>
        </p:nvSpPr>
        <p:spPr>
          <a:xfrm>
            <a:off x="1842271" y="2191898"/>
            <a:ext cx="7848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dirty="0">
                <a:solidFill>
                  <a:srgbClr val="FF0000"/>
                </a:solidFill>
              </a:rPr>
              <a:t>Slogan : </a:t>
            </a:r>
            <a:r>
              <a:rPr lang="ko-KR" altLang="en-US" sz="3200" b="1" dirty="0">
                <a:solidFill>
                  <a:srgbClr val="FF0000"/>
                </a:solidFill>
              </a:rPr>
              <a:t>메뉴를 잘 모르는 사람들을 위해</a:t>
            </a:r>
          </a:p>
        </p:txBody>
      </p:sp>
      <p:sp>
        <p:nvSpPr>
          <p:cNvPr id="9" name="TextBox 5"/>
          <p:cNvSpPr txBox="1"/>
          <p:nvPr/>
        </p:nvSpPr>
        <p:spPr>
          <a:xfrm>
            <a:off x="1842270" y="3810193"/>
            <a:ext cx="85074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3200" b="1" dirty="0">
                <a:solidFill>
                  <a:srgbClr val="00B050"/>
                </a:solidFill>
              </a:rPr>
              <a:t>Vision :</a:t>
            </a:r>
            <a:r>
              <a:rPr lang="en-US" altLang="ko-KR" sz="3200" b="1" dirty="0">
                <a:solidFill>
                  <a:srgbClr val="FF0000"/>
                </a:solidFill>
              </a:rPr>
              <a:t> </a:t>
            </a:r>
            <a:r>
              <a:rPr lang="ko-KR" altLang="en-US" sz="3200" b="1" dirty="0">
                <a:solidFill>
                  <a:srgbClr val="00B050"/>
                </a:solidFill>
              </a:rPr>
              <a:t>다양한 종류의 음료와 디저트 그리고</a:t>
            </a:r>
            <a:r>
              <a:rPr lang="en-US" altLang="ko-KR" sz="3200" b="1" dirty="0">
                <a:solidFill>
                  <a:srgbClr val="00B050"/>
                </a:solidFill>
              </a:rPr>
              <a:t/>
            </a:r>
            <a:br>
              <a:rPr lang="en-US" altLang="ko-KR" sz="3200" b="1" dirty="0">
                <a:solidFill>
                  <a:srgbClr val="00B050"/>
                </a:solidFill>
              </a:rPr>
            </a:br>
            <a:r>
              <a:rPr lang="ko-KR" altLang="en-US" sz="3200" b="1" dirty="0">
                <a:solidFill>
                  <a:srgbClr val="00B050"/>
                </a:solidFill>
              </a:rPr>
              <a:t>다양한 이벤트를 편하게 확인할 수 있다</a:t>
            </a:r>
          </a:p>
        </p:txBody>
      </p:sp>
    </p:spTree>
    <p:extLst>
      <p:ext uri="{BB962C8B-B14F-4D97-AF65-F5344CB8AC3E}">
        <p14:creationId xmlns:p14="http://schemas.microsoft.com/office/powerpoint/2010/main" val="3911160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762387"/>
          </a:xfrm>
          <a:prstGeom prst="rect">
            <a:avLst/>
          </a:prstGeom>
          <a:solidFill>
            <a:srgbClr val="DDD5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C654518-EAD4-4AF3-8CC8-F65FC6116609}"/>
              </a:ext>
            </a:extLst>
          </p:cNvPr>
          <p:cNvSpPr txBox="1"/>
          <p:nvPr/>
        </p:nvSpPr>
        <p:spPr>
          <a:xfrm>
            <a:off x="5328803" y="24063"/>
            <a:ext cx="15343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4">
                    <a:lumMod val="50000"/>
                  </a:schemeClr>
                </a:solidFill>
              </a:rPr>
              <a:t>Index</a:t>
            </a:r>
            <a:endParaRPr lang="ko-KR" altLang="en-US" sz="4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14570" y="887968"/>
            <a:ext cx="206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 Page ----- Logo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60489" y="1282700"/>
            <a:ext cx="3854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 Page ~ 16 Page ----- Positioning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96320" y="1686720"/>
            <a:ext cx="2129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17 Page ----- Font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95837" y="2031768"/>
            <a:ext cx="2400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18 Page ----- Targets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97631" y="2417064"/>
            <a:ext cx="2529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19 Page ----- Concept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93747" y="2801854"/>
            <a:ext cx="3938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 Page ----- IRI</a:t>
            </a:r>
            <a:r>
              <a:rPr lang="ko-KR" altLang="en-US" dirty="0" smtClean="0"/>
              <a:t>형용사 배색 이미지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96298" y="3214802"/>
            <a:ext cx="285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21 Page ----- Image map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909021" y="3660334"/>
            <a:ext cx="2557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22 Page ----- Keyword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21720" y="4131266"/>
            <a:ext cx="22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23 Page ----- Color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919147" y="4576798"/>
            <a:ext cx="2981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24 Page ----- Mood board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925670" y="5079678"/>
            <a:ext cx="2588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25 Page ----- Site map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768939" y="5601410"/>
            <a:ext cx="4068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26 Page ~ 29 Page ----- Wire Sketch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754756" y="6057976"/>
            <a:ext cx="3960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30 Page ~ 33 Page ----- Proto Type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6351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olor] 컬러이미지스케일 - 2020 | 형용사, 영감을 주는 글쓰기, 웹디자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434" y="1983305"/>
            <a:ext cx="4086321" cy="399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이미지 스켈일과 각각의 형용사적 이미지가 포함하는 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641" y="1983304"/>
            <a:ext cx="4307575" cy="399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/>
          <p:cNvSpPr/>
          <p:nvPr/>
        </p:nvSpPr>
        <p:spPr>
          <a:xfrm>
            <a:off x="7696200" y="2889250"/>
            <a:ext cx="1111250" cy="5969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762387"/>
          </a:xfrm>
          <a:prstGeom prst="rect">
            <a:avLst/>
          </a:prstGeom>
          <a:solidFill>
            <a:srgbClr val="DDD5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C810069-9328-437B-AE9D-956510017C38}"/>
              </a:ext>
            </a:extLst>
          </p:cNvPr>
          <p:cNvSpPr txBox="1"/>
          <p:nvPr/>
        </p:nvSpPr>
        <p:spPr>
          <a:xfrm>
            <a:off x="3444472" y="27250"/>
            <a:ext cx="53030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4">
                    <a:lumMod val="50000"/>
                  </a:schemeClr>
                </a:solidFill>
              </a:rPr>
              <a:t>IRI</a:t>
            </a:r>
            <a:r>
              <a:rPr lang="ko-KR" altLang="en-US" sz="4000" b="1" dirty="0">
                <a:solidFill>
                  <a:schemeClr val="accent4">
                    <a:lumMod val="50000"/>
                  </a:schemeClr>
                </a:solidFill>
              </a:rPr>
              <a:t>형용사</a:t>
            </a:r>
            <a:r>
              <a:rPr lang="en-US" altLang="ko-KR" sz="4000" b="1" dirty="0">
                <a:solidFill>
                  <a:schemeClr val="accent4">
                    <a:lumMod val="50000"/>
                  </a:schemeClr>
                </a:solidFill>
              </a:rPr>
              <a:t>,</a:t>
            </a:r>
            <a:r>
              <a:rPr lang="ko-KR" altLang="en-US" sz="4000" b="1" dirty="0">
                <a:solidFill>
                  <a:schemeClr val="accent4">
                    <a:lumMod val="50000"/>
                  </a:schemeClr>
                </a:solidFill>
              </a:rPr>
              <a:t>배색 이미지</a:t>
            </a:r>
          </a:p>
        </p:txBody>
      </p:sp>
      <p:sp>
        <p:nvSpPr>
          <p:cNvPr id="9" name="타원 8"/>
          <p:cNvSpPr/>
          <p:nvPr/>
        </p:nvSpPr>
        <p:spPr>
          <a:xfrm>
            <a:off x="6638925" y="2493962"/>
            <a:ext cx="1111250" cy="5969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070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E23EC97C-383F-46D0-9DD3-E276C6A96E9D}"/>
              </a:ext>
            </a:extLst>
          </p:cNvPr>
          <p:cNvSpPr/>
          <p:nvPr/>
        </p:nvSpPr>
        <p:spPr>
          <a:xfrm>
            <a:off x="0" y="762387"/>
            <a:ext cx="12192000" cy="60956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762387"/>
          </a:xfrm>
          <a:prstGeom prst="rect">
            <a:avLst/>
          </a:prstGeom>
          <a:solidFill>
            <a:srgbClr val="DDD5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810069-9328-437B-AE9D-956510017C38}"/>
              </a:ext>
            </a:extLst>
          </p:cNvPr>
          <p:cNvSpPr txBox="1"/>
          <p:nvPr/>
        </p:nvSpPr>
        <p:spPr>
          <a:xfrm>
            <a:off x="4620275" y="27250"/>
            <a:ext cx="29514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4">
                    <a:lumMod val="50000"/>
                  </a:schemeClr>
                </a:solidFill>
              </a:rPr>
              <a:t>Image map</a:t>
            </a:r>
            <a:endParaRPr lang="ko-KR" altLang="en-US" sz="4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BE476627-D572-4537-8B88-782DDBDC0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629" y="815180"/>
            <a:ext cx="7910452" cy="5990026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xmlns="" id="{916F8FF5-A754-494D-9FA8-966444115742}"/>
              </a:ext>
            </a:extLst>
          </p:cNvPr>
          <p:cNvSpPr/>
          <p:nvPr/>
        </p:nvSpPr>
        <p:spPr>
          <a:xfrm>
            <a:off x="7456811" y="6259745"/>
            <a:ext cx="1140031" cy="7623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xmlns="" id="{D294AAAD-1A5B-4657-A54A-5A511AF7B631}"/>
              </a:ext>
            </a:extLst>
          </p:cNvPr>
          <p:cNvSpPr/>
          <p:nvPr/>
        </p:nvSpPr>
        <p:spPr>
          <a:xfrm>
            <a:off x="8489072" y="2314412"/>
            <a:ext cx="1140031" cy="7623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4EA837EA-E759-4A72-B977-2302C1F5555B}"/>
              </a:ext>
            </a:extLst>
          </p:cNvPr>
          <p:cNvSpPr/>
          <p:nvPr/>
        </p:nvSpPr>
        <p:spPr>
          <a:xfrm>
            <a:off x="7674216" y="1524774"/>
            <a:ext cx="1140031" cy="76238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794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53EB015-D639-4C71-9FAC-C8CF90F72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484" y="574820"/>
            <a:ext cx="8024145" cy="601598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762387"/>
          </a:xfrm>
          <a:prstGeom prst="rect">
            <a:avLst/>
          </a:prstGeom>
          <a:solidFill>
            <a:srgbClr val="DDD5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C810069-9328-437B-AE9D-956510017C38}"/>
              </a:ext>
            </a:extLst>
          </p:cNvPr>
          <p:cNvSpPr txBox="1"/>
          <p:nvPr/>
        </p:nvSpPr>
        <p:spPr>
          <a:xfrm>
            <a:off x="4822959" y="27250"/>
            <a:ext cx="25460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4">
                    <a:lumMod val="50000"/>
                  </a:schemeClr>
                </a:solidFill>
              </a:rPr>
              <a:t>Keywords</a:t>
            </a:r>
            <a:endParaRPr lang="ko-KR" altLang="en-US" sz="4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B4AD426-5520-4D4F-97EF-CA1C02387DC9}"/>
              </a:ext>
            </a:extLst>
          </p:cNvPr>
          <p:cNvSpPr txBox="1"/>
          <p:nvPr/>
        </p:nvSpPr>
        <p:spPr>
          <a:xfrm>
            <a:off x="6584211" y="925109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자연적인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7DA2835-420A-41D7-B881-592B9E113AF0}"/>
              </a:ext>
            </a:extLst>
          </p:cNvPr>
          <p:cNvSpPr txBox="1"/>
          <p:nvPr/>
        </p:nvSpPr>
        <p:spPr>
          <a:xfrm>
            <a:off x="1885484" y="5061617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달콤한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8850925-9092-4EB2-B4FB-6BAD7447CEF7}"/>
              </a:ext>
            </a:extLst>
          </p:cNvPr>
          <p:cNvSpPr txBox="1"/>
          <p:nvPr/>
        </p:nvSpPr>
        <p:spPr>
          <a:xfrm>
            <a:off x="8339969" y="5384783"/>
            <a:ext cx="3892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고객센터의 구체적인 안내와 서비스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21C16A1-30D3-447B-840C-3E064B1D082C}"/>
              </a:ext>
            </a:extLst>
          </p:cNvPr>
          <p:cNvSpPr txBox="1"/>
          <p:nvPr/>
        </p:nvSpPr>
        <p:spPr>
          <a:xfrm>
            <a:off x="8339969" y="4798569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/>
              <a:t>친근한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5E2582C0-8177-400E-99C6-11A2044FC3F9}"/>
              </a:ext>
            </a:extLst>
          </p:cNvPr>
          <p:cNvSpPr txBox="1"/>
          <p:nvPr/>
        </p:nvSpPr>
        <p:spPr>
          <a:xfrm>
            <a:off x="1809249" y="5821219"/>
            <a:ext cx="428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쉽게 원하는 메뉴를 </a:t>
            </a:r>
            <a:r>
              <a:rPr lang="ko-KR" altLang="en-US" dirty="0" err="1"/>
              <a:t>찾을수</a:t>
            </a:r>
            <a:r>
              <a:rPr lang="ko-KR" altLang="en-US" dirty="0"/>
              <a:t> 있는 컨텐츠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D743CFF-70BA-4F02-B77A-0F84D1EFB955}"/>
              </a:ext>
            </a:extLst>
          </p:cNvPr>
          <p:cNvSpPr txBox="1"/>
          <p:nvPr/>
        </p:nvSpPr>
        <p:spPr>
          <a:xfrm>
            <a:off x="7404705" y="1541382"/>
            <a:ext cx="4049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간편하고 쉽게 </a:t>
            </a:r>
            <a:r>
              <a:rPr lang="ko-KR" altLang="en-US" dirty="0" err="1"/>
              <a:t>이용할수</a:t>
            </a:r>
            <a:r>
              <a:rPr lang="ko-KR" altLang="en-US" dirty="0"/>
              <a:t> 있는 </a:t>
            </a:r>
            <a:r>
              <a:rPr lang="en-US" altLang="ko-KR" dirty="0"/>
              <a:t>UI </a:t>
            </a:r>
            <a:r>
              <a:rPr lang="ko-KR" altLang="en-US" dirty="0"/>
              <a:t>구조</a:t>
            </a:r>
          </a:p>
        </p:txBody>
      </p:sp>
    </p:spTree>
    <p:extLst>
      <p:ext uri="{BB962C8B-B14F-4D97-AF65-F5344CB8AC3E}">
        <p14:creationId xmlns:p14="http://schemas.microsoft.com/office/powerpoint/2010/main" val="331953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1E742C25-94C0-48DD-8708-ECF30463A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84" y="-10454"/>
            <a:ext cx="10601337" cy="740064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0"/>
            <a:ext cx="12192000" cy="762387"/>
          </a:xfrm>
          <a:prstGeom prst="rect">
            <a:avLst/>
          </a:prstGeom>
          <a:solidFill>
            <a:srgbClr val="DDD5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C810069-9328-437B-AE9D-956510017C38}"/>
              </a:ext>
            </a:extLst>
          </p:cNvPr>
          <p:cNvSpPr txBox="1"/>
          <p:nvPr/>
        </p:nvSpPr>
        <p:spPr>
          <a:xfrm>
            <a:off x="5351245" y="27250"/>
            <a:ext cx="1489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4">
                    <a:lumMod val="50000"/>
                  </a:schemeClr>
                </a:solidFill>
              </a:rPr>
              <a:t>Color</a:t>
            </a:r>
            <a:endParaRPr lang="ko-KR" altLang="en-US" sz="4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0CDD1C2-99F9-4305-959A-D67A174675E2}"/>
              </a:ext>
            </a:extLst>
          </p:cNvPr>
          <p:cNvSpPr txBox="1"/>
          <p:nvPr/>
        </p:nvSpPr>
        <p:spPr>
          <a:xfrm>
            <a:off x="1631359" y="417879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컬러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8F10763-5DC0-4F23-A33C-5BF8E61325C8}"/>
              </a:ext>
            </a:extLst>
          </p:cNvPr>
          <p:cNvSpPr txBox="1"/>
          <p:nvPr/>
        </p:nvSpPr>
        <p:spPr>
          <a:xfrm>
            <a:off x="4132130" y="418791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서브 컬러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6AC4EB2-909B-4AE2-B016-E250ED6B05AE}"/>
              </a:ext>
            </a:extLst>
          </p:cNvPr>
          <p:cNvSpPr txBox="1"/>
          <p:nvPr/>
        </p:nvSpPr>
        <p:spPr>
          <a:xfrm>
            <a:off x="6513226" y="418791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포인트 컬러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DA76212-28BC-4A52-8CCC-C939BBD0C3DC}"/>
              </a:ext>
            </a:extLst>
          </p:cNvPr>
          <p:cNvSpPr txBox="1"/>
          <p:nvPr/>
        </p:nvSpPr>
        <p:spPr>
          <a:xfrm>
            <a:off x="9012400" y="418791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포인트 컬러</a:t>
            </a:r>
          </a:p>
        </p:txBody>
      </p:sp>
    </p:spTree>
    <p:extLst>
      <p:ext uri="{BB962C8B-B14F-4D97-AF65-F5344CB8AC3E}">
        <p14:creationId xmlns:p14="http://schemas.microsoft.com/office/powerpoint/2010/main" val="2365376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62387"/>
          </a:xfrm>
          <a:prstGeom prst="rect">
            <a:avLst/>
          </a:prstGeom>
          <a:solidFill>
            <a:srgbClr val="DDD5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C810069-9328-437B-AE9D-956510017C38}"/>
              </a:ext>
            </a:extLst>
          </p:cNvPr>
          <p:cNvSpPr txBox="1"/>
          <p:nvPr/>
        </p:nvSpPr>
        <p:spPr>
          <a:xfrm>
            <a:off x="4472254" y="27250"/>
            <a:ext cx="32474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4">
                    <a:lumMod val="50000"/>
                  </a:schemeClr>
                </a:solidFill>
              </a:rPr>
              <a:t>Mood board</a:t>
            </a:r>
            <a:endParaRPr lang="ko-KR" altLang="en-US" sz="4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26" name="Picture 2" descr="커피 - 위키백과, 우리 모두의 백과사전">
            <a:extLst>
              <a:ext uri="{FF2B5EF4-FFF2-40B4-BE49-F238E27FC236}">
                <a16:creationId xmlns:a16="http://schemas.microsoft.com/office/drawing/2014/main" xmlns="" id="{E1321FC2-7C9C-4FCA-9C46-F1E2CA1A2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225" y="4398683"/>
            <a:ext cx="2143561" cy="160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수석 신사는 나무 벤치에 앉아 공원에서 휴식 로열티 무료 사진, 그림, 이미지 그리고 스톡포토그래피. Image 25034452.">
            <a:extLst>
              <a:ext uri="{FF2B5EF4-FFF2-40B4-BE49-F238E27FC236}">
                <a16:creationId xmlns:a16="http://schemas.microsoft.com/office/drawing/2014/main" xmlns="" id="{CC30ABA7-710D-4E81-8E69-1479A04BC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113" y="4792677"/>
            <a:ext cx="1821919" cy="1213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이디야커피, '월드 바리스타 챔피언십' 우승자와 MOU - 식품저널 foodnews">
            <a:extLst>
              <a:ext uri="{FF2B5EF4-FFF2-40B4-BE49-F238E27FC236}">
                <a16:creationId xmlns:a16="http://schemas.microsoft.com/office/drawing/2014/main" xmlns="" id="{60C5955B-D77A-4426-B3A4-FEF59C12C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531" y="2143018"/>
            <a:ext cx="3000935" cy="200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우정을 오래 유지하기 위한 대화의 3가지 조건">
            <a:extLst>
              <a:ext uri="{FF2B5EF4-FFF2-40B4-BE49-F238E27FC236}">
                <a16:creationId xmlns:a16="http://schemas.microsoft.com/office/drawing/2014/main" xmlns="" id="{EEDA4C03-03B1-4FAD-BE03-D19639E90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950" y="3479905"/>
            <a:ext cx="1612153" cy="107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카페 라떼 - DH 교육용 위키">
            <a:extLst>
              <a:ext uri="{FF2B5EF4-FFF2-40B4-BE49-F238E27FC236}">
                <a16:creationId xmlns:a16="http://schemas.microsoft.com/office/drawing/2014/main" xmlns="" id="{91999308-3B82-4A4F-AEB7-8210CEF51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883" y="3363926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달콤하고 상큼한 디저트의 이름과 그 유래 : 허브줌">
            <a:extLst>
              <a:ext uri="{FF2B5EF4-FFF2-40B4-BE49-F238E27FC236}">
                <a16:creationId xmlns:a16="http://schemas.microsoft.com/office/drawing/2014/main" xmlns="" id="{024C63E5-710D-40C6-9AF2-BEBEC2C43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883" y="2099202"/>
            <a:ext cx="1658471" cy="110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침대 - 나무위키">
            <a:extLst>
              <a:ext uri="{FF2B5EF4-FFF2-40B4-BE49-F238E27FC236}">
                <a16:creationId xmlns:a16="http://schemas.microsoft.com/office/drawing/2014/main" xmlns="" id="{DADD9193-CC8D-4FF8-9401-5DACCF48B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083" y="2143018"/>
            <a:ext cx="1191652" cy="892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안에서도 뛰어놀 수 있다! 넓고 깔끔한 인천 애견카페 '칸지독'">
            <a:extLst>
              <a:ext uri="{FF2B5EF4-FFF2-40B4-BE49-F238E27FC236}">
                <a16:creationId xmlns:a16="http://schemas.microsoft.com/office/drawing/2014/main" xmlns="" id="{280F7AD4-6412-4254-BF4E-226369D5B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200" y="2099202"/>
            <a:ext cx="1041183" cy="98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828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762387"/>
          </a:xfrm>
          <a:prstGeom prst="rect">
            <a:avLst/>
          </a:prstGeom>
          <a:solidFill>
            <a:srgbClr val="DDD5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C810069-9328-437B-AE9D-956510017C38}"/>
              </a:ext>
            </a:extLst>
          </p:cNvPr>
          <p:cNvSpPr txBox="1"/>
          <p:nvPr/>
        </p:nvSpPr>
        <p:spPr>
          <a:xfrm>
            <a:off x="4922762" y="27250"/>
            <a:ext cx="23464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4">
                    <a:lumMod val="50000"/>
                  </a:schemeClr>
                </a:solidFill>
              </a:rPr>
              <a:t>Site map</a:t>
            </a:r>
            <a:endParaRPr lang="ko-KR" altLang="en-US" sz="4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66C85A89-E088-4FBC-9CD3-860DCA14089D}"/>
              </a:ext>
            </a:extLst>
          </p:cNvPr>
          <p:cNvSpPr/>
          <p:nvPr/>
        </p:nvSpPr>
        <p:spPr>
          <a:xfrm>
            <a:off x="718458" y="1537855"/>
            <a:ext cx="1621175" cy="586356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572B349E-09BF-40A0-A4A6-4E08944B5634}"/>
              </a:ext>
            </a:extLst>
          </p:cNvPr>
          <p:cNvSpPr/>
          <p:nvPr/>
        </p:nvSpPr>
        <p:spPr>
          <a:xfrm>
            <a:off x="2966853" y="1537855"/>
            <a:ext cx="1621175" cy="586356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518D833D-CD57-4E7E-AD87-2CBB31B93929}"/>
              </a:ext>
            </a:extLst>
          </p:cNvPr>
          <p:cNvSpPr/>
          <p:nvPr/>
        </p:nvSpPr>
        <p:spPr>
          <a:xfrm>
            <a:off x="5215248" y="1537855"/>
            <a:ext cx="1621175" cy="586356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88DAC526-92A0-4D26-8BA0-18B1F68EF658}"/>
              </a:ext>
            </a:extLst>
          </p:cNvPr>
          <p:cNvSpPr/>
          <p:nvPr/>
        </p:nvSpPr>
        <p:spPr>
          <a:xfrm>
            <a:off x="7463643" y="1537855"/>
            <a:ext cx="1621175" cy="586356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8D4F9692-52CF-45F4-8E49-EC4A8C78898C}"/>
              </a:ext>
            </a:extLst>
          </p:cNvPr>
          <p:cNvSpPr/>
          <p:nvPr/>
        </p:nvSpPr>
        <p:spPr>
          <a:xfrm>
            <a:off x="9712038" y="1537855"/>
            <a:ext cx="1621175" cy="586356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01664AE-9FB5-4AF4-A48D-65F7B36A3472}"/>
              </a:ext>
            </a:extLst>
          </p:cNvPr>
          <p:cNvSpPr txBox="1"/>
          <p:nvPr/>
        </p:nvSpPr>
        <p:spPr>
          <a:xfrm>
            <a:off x="1102485" y="1646367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MENU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2F43D0D-F3A7-48AF-80BB-DA7F5E936893}"/>
              </a:ext>
            </a:extLst>
          </p:cNvPr>
          <p:cNvSpPr txBox="1"/>
          <p:nvPr/>
        </p:nvSpPr>
        <p:spPr>
          <a:xfrm>
            <a:off x="3350880" y="1646367"/>
            <a:ext cx="827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NEWS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5E16B80-73C9-4324-BDC4-70B764112CCF}"/>
              </a:ext>
            </a:extLst>
          </p:cNvPr>
          <p:cNvSpPr txBox="1"/>
          <p:nvPr/>
        </p:nvSpPr>
        <p:spPr>
          <a:xfrm>
            <a:off x="5374054" y="1646367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ABOUT US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0998BD7-3991-4673-9A5E-0D9F901D5C86}"/>
              </a:ext>
            </a:extLst>
          </p:cNvPr>
          <p:cNvSpPr txBox="1"/>
          <p:nvPr/>
        </p:nvSpPr>
        <p:spPr>
          <a:xfrm>
            <a:off x="7844433" y="1646367"/>
            <a:ext cx="85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STORE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EC3EA4C-1FDA-4E9E-959A-C5D885C83E4D}"/>
              </a:ext>
            </a:extLst>
          </p:cNvPr>
          <p:cNvSpPr txBox="1"/>
          <p:nvPr/>
        </p:nvSpPr>
        <p:spPr>
          <a:xfrm>
            <a:off x="9833141" y="1646367"/>
            <a:ext cx="1378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CUSTOMER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7BD04094-EDF3-4140-86AF-6C4ED7927631}"/>
              </a:ext>
            </a:extLst>
          </p:cNvPr>
          <p:cNvSpPr/>
          <p:nvPr/>
        </p:nvSpPr>
        <p:spPr>
          <a:xfrm>
            <a:off x="893713" y="2390899"/>
            <a:ext cx="1270661" cy="459580"/>
          </a:xfrm>
          <a:prstGeom prst="rect">
            <a:avLst/>
          </a:prstGeom>
          <a:solidFill>
            <a:srgbClr val="F8FA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2002C2FE-E1FB-4D84-ABF2-53301F89363A}"/>
              </a:ext>
            </a:extLst>
          </p:cNvPr>
          <p:cNvSpPr/>
          <p:nvPr/>
        </p:nvSpPr>
        <p:spPr>
          <a:xfrm>
            <a:off x="893712" y="3048000"/>
            <a:ext cx="1270661" cy="459580"/>
          </a:xfrm>
          <a:prstGeom prst="rect">
            <a:avLst/>
          </a:prstGeom>
          <a:solidFill>
            <a:srgbClr val="F8FA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BAED2685-1ABF-40AF-A221-A35B4BE2B8AB}"/>
              </a:ext>
            </a:extLst>
          </p:cNvPr>
          <p:cNvSpPr/>
          <p:nvPr/>
        </p:nvSpPr>
        <p:spPr>
          <a:xfrm>
            <a:off x="893711" y="3705101"/>
            <a:ext cx="1270661" cy="459580"/>
          </a:xfrm>
          <a:prstGeom prst="rect">
            <a:avLst/>
          </a:prstGeom>
          <a:solidFill>
            <a:srgbClr val="F8FA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B2D381F6-1950-47BA-A622-A38771277855}"/>
              </a:ext>
            </a:extLst>
          </p:cNvPr>
          <p:cNvSpPr/>
          <p:nvPr/>
        </p:nvSpPr>
        <p:spPr>
          <a:xfrm>
            <a:off x="893711" y="4368140"/>
            <a:ext cx="1270661" cy="459580"/>
          </a:xfrm>
          <a:prstGeom prst="rect">
            <a:avLst/>
          </a:prstGeom>
          <a:solidFill>
            <a:srgbClr val="F8FA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8E90F715-AE28-4D68-86AA-0BB8F40B0046}"/>
              </a:ext>
            </a:extLst>
          </p:cNvPr>
          <p:cNvSpPr txBox="1"/>
          <p:nvPr/>
        </p:nvSpPr>
        <p:spPr>
          <a:xfrm>
            <a:off x="1205875" y="243423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커피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23F149B9-E394-46B4-AFB8-F59286BA2B75}"/>
              </a:ext>
            </a:extLst>
          </p:cNvPr>
          <p:cNvSpPr txBox="1"/>
          <p:nvPr/>
        </p:nvSpPr>
        <p:spPr>
          <a:xfrm>
            <a:off x="1205874" y="309312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음료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71CF7671-05DB-438A-A7D5-F9212F039F99}"/>
              </a:ext>
            </a:extLst>
          </p:cNvPr>
          <p:cNvSpPr txBox="1"/>
          <p:nvPr/>
        </p:nvSpPr>
        <p:spPr>
          <a:xfrm>
            <a:off x="1102485" y="375319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디저트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8EB82B7E-4CCE-44CC-8DAE-0CBC179AB5D9}"/>
              </a:ext>
            </a:extLst>
          </p:cNvPr>
          <p:cNvSpPr txBox="1"/>
          <p:nvPr/>
        </p:nvSpPr>
        <p:spPr>
          <a:xfrm>
            <a:off x="1211464" y="441326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상품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DC482ED4-F5E3-4E10-9818-6756930D30CD}"/>
              </a:ext>
            </a:extLst>
          </p:cNvPr>
          <p:cNvSpPr/>
          <p:nvPr/>
        </p:nvSpPr>
        <p:spPr>
          <a:xfrm>
            <a:off x="3136170" y="2393677"/>
            <a:ext cx="1270661" cy="459580"/>
          </a:xfrm>
          <a:prstGeom prst="rect">
            <a:avLst/>
          </a:prstGeom>
          <a:solidFill>
            <a:srgbClr val="F8FA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62730AAE-DB5F-4A63-8CA7-84D4E3A96F99}"/>
              </a:ext>
            </a:extLst>
          </p:cNvPr>
          <p:cNvSpPr/>
          <p:nvPr/>
        </p:nvSpPr>
        <p:spPr>
          <a:xfrm>
            <a:off x="3136169" y="3050778"/>
            <a:ext cx="1270661" cy="459580"/>
          </a:xfrm>
          <a:prstGeom prst="rect">
            <a:avLst/>
          </a:prstGeom>
          <a:solidFill>
            <a:srgbClr val="F8FA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0DE9CC83-122E-46A3-A1D5-ED2E5DB3095F}"/>
              </a:ext>
            </a:extLst>
          </p:cNvPr>
          <p:cNvSpPr/>
          <p:nvPr/>
        </p:nvSpPr>
        <p:spPr>
          <a:xfrm>
            <a:off x="3136168" y="3707879"/>
            <a:ext cx="1270661" cy="459580"/>
          </a:xfrm>
          <a:prstGeom prst="rect">
            <a:avLst/>
          </a:prstGeom>
          <a:solidFill>
            <a:srgbClr val="F8FA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52CEF274-7729-4E88-A0D9-B86A476B6D7E}"/>
              </a:ext>
            </a:extLst>
          </p:cNvPr>
          <p:cNvSpPr txBox="1"/>
          <p:nvPr/>
        </p:nvSpPr>
        <p:spPr>
          <a:xfrm>
            <a:off x="3326161" y="244314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새소식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334DBB06-AA86-4AC1-8A91-664878960369}"/>
              </a:ext>
            </a:extLst>
          </p:cNvPr>
          <p:cNvSpPr txBox="1"/>
          <p:nvPr/>
        </p:nvSpPr>
        <p:spPr>
          <a:xfrm>
            <a:off x="3332916" y="309312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이벤트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1BF2572A-8612-4ABE-A897-5A8FC124FDA4}"/>
              </a:ext>
            </a:extLst>
          </p:cNvPr>
          <p:cNvSpPr txBox="1"/>
          <p:nvPr/>
        </p:nvSpPr>
        <p:spPr>
          <a:xfrm>
            <a:off x="3194462" y="3781002"/>
            <a:ext cx="1420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제휴 서비스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CD26848F-2173-4910-AE06-51277B7DEE0E}"/>
              </a:ext>
            </a:extLst>
          </p:cNvPr>
          <p:cNvSpPr/>
          <p:nvPr/>
        </p:nvSpPr>
        <p:spPr>
          <a:xfrm>
            <a:off x="5406957" y="2390899"/>
            <a:ext cx="1270661" cy="459580"/>
          </a:xfrm>
          <a:prstGeom prst="rect">
            <a:avLst/>
          </a:prstGeom>
          <a:solidFill>
            <a:srgbClr val="F8FA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502C6975-D4F0-4F24-A2F6-7FBBD0E99746}"/>
              </a:ext>
            </a:extLst>
          </p:cNvPr>
          <p:cNvSpPr/>
          <p:nvPr/>
        </p:nvSpPr>
        <p:spPr>
          <a:xfrm>
            <a:off x="5406956" y="3048000"/>
            <a:ext cx="1270661" cy="459580"/>
          </a:xfrm>
          <a:prstGeom prst="rect">
            <a:avLst/>
          </a:prstGeom>
          <a:solidFill>
            <a:srgbClr val="F8FA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8ABA78CD-790B-4CAD-9199-4549817469A7}"/>
              </a:ext>
            </a:extLst>
          </p:cNvPr>
          <p:cNvSpPr/>
          <p:nvPr/>
        </p:nvSpPr>
        <p:spPr>
          <a:xfrm>
            <a:off x="5406955" y="3705101"/>
            <a:ext cx="1270661" cy="459580"/>
          </a:xfrm>
          <a:prstGeom prst="rect">
            <a:avLst/>
          </a:prstGeom>
          <a:solidFill>
            <a:srgbClr val="F8FA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5B802A2-2A38-4670-9DFD-7CE1CF67E26B}"/>
              </a:ext>
            </a:extLst>
          </p:cNvPr>
          <p:cNvSpPr txBox="1"/>
          <p:nvPr/>
        </p:nvSpPr>
        <p:spPr>
          <a:xfrm>
            <a:off x="5454638" y="2452395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/>
              <a:t>원모어</a:t>
            </a:r>
            <a:r>
              <a:rPr lang="ko-KR" altLang="en-US" sz="1600" dirty="0"/>
              <a:t> 소개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10BE2AD3-8AC5-434A-8944-307BDA8336C9}"/>
              </a:ext>
            </a:extLst>
          </p:cNvPr>
          <p:cNvSpPr txBox="1"/>
          <p:nvPr/>
        </p:nvSpPr>
        <p:spPr>
          <a:xfrm>
            <a:off x="5454637" y="3087654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/>
              <a:t>원모어</a:t>
            </a:r>
            <a:r>
              <a:rPr lang="ko-KR" altLang="en-US" sz="1600" dirty="0"/>
              <a:t> 카드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3708C5E0-A8A7-4144-BEB3-44BD802091ED}"/>
              </a:ext>
            </a:extLst>
          </p:cNvPr>
          <p:cNvSpPr txBox="1"/>
          <p:nvPr/>
        </p:nvSpPr>
        <p:spPr>
          <a:xfrm>
            <a:off x="5726909" y="3781002"/>
            <a:ext cx="630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광고</a:t>
            </a:r>
            <a:endParaRPr lang="ko-KR" altLang="en-US" sz="14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AF68837A-AC33-4251-978E-C1E6A1A8916D}"/>
              </a:ext>
            </a:extLst>
          </p:cNvPr>
          <p:cNvSpPr/>
          <p:nvPr/>
        </p:nvSpPr>
        <p:spPr>
          <a:xfrm>
            <a:off x="7605944" y="2390899"/>
            <a:ext cx="1270661" cy="459580"/>
          </a:xfrm>
          <a:prstGeom prst="rect">
            <a:avLst/>
          </a:prstGeom>
          <a:solidFill>
            <a:srgbClr val="F8FA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3AEAD101-D65A-4966-BA78-D45AC7E388FE}"/>
              </a:ext>
            </a:extLst>
          </p:cNvPr>
          <p:cNvSpPr/>
          <p:nvPr/>
        </p:nvSpPr>
        <p:spPr>
          <a:xfrm>
            <a:off x="7605943" y="3048000"/>
            <a:ext cx="1270661" cy="459580"/>
          </a:xfrm>
          <a:prstGeom prst="rect">
            <a:avLst/>
          </a:prstGeom>
          <a:solidFill>
            <a:srgbClr val="F8FA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E3ED2621-69B6-4DF2-8E5D-BDCC37470769}"/>
              </a:ext>
            </a:extLst>
          </p:cNvPr>
          <p:cNvSpPr txBox="1"/>
          <p:nvPr/>
        </p:nvSpPr>
        <p:spPr>
          <a:xfrm>
            <a:off x="7687273" y="243036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매장찾기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E54DCE1C-71C6-4D50-93ED-8503A6C802FD}"/>
              </a:ext>
            </a:extLst>
          </p:cNvPr>
          <p:cNvSpPr txBox="1"/>
          <p:nvPr/>
        </p:nvSpPr>
        <p:spPr>
          <a:xfrm>
            <a:off x="7575668" y="3123901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드라이브 </a:t>
            </a:r>
            <a:r>
              <a:rPr lang="ko-KR" altLang="en-US" sz="1400" dirty="0" err="1"/>
              <a:t>스루</a:t>
            </a:r>
            <a:endParaRPr lang="ko-KR" altLang="en-US" sz="14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8891831A-DE59-4089-BEFF-D9869D3C7B0D}"/>
              </a:ext>
            </a:extLst>
          </p:cNvPr>
          <p:cNvSpPr/>
          <p:nvPr/>
        </p:nvSpPr>
        <p:spPr>
          <a:xfrm>
            <a:off x="9941449" y="2390899"/>
            <a:ext cx="1270661" cy="459580"/>
          </a:xfrm>
          <a:prstGeom prst="rect">
            <a:avLst/>
          </a:prstGeom>
          <a:solidFill>
            <a:srgbClr val="F8FA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2729DF4E-6FAE-46F4-99A5-F7C139645BBE}"/>
              </a:ext>
            </a:extLst>
          </p:cNvPr>
          <p:cNvSpPr/>
          <p:nvPr/>
        </p:nvSpPr>
        <p:spPr>
          <a:xfrm>
            <a:off x="9941448" y="3048000"/>
            <a:ext cx="1270661" cy="459580"/>
          </a:xfrm>
          <a:prstGeom prst="rect">
            <a:avLst/>
          </a:prstGeom>
          <a:solidFill>
            <a:srgbClr val="F8FA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ECC38004-1C0F-4EDC-A100-66176CBA744B}"/>
              </a:ext>
            </a:extLst>
          </p:cNvPr>
          <p:cNvSpPr/>
          <p:nvPr/>
        </p:nvSpPr>
        <p:spPr>
          <a:xfrm>
            <a:off x="9941447" y="3705101"/>
            <a:ext cx="1270661" cy="459580"/>
          </a:xfrm>
          <a:prstGeom prst="rect">
            <a:avLst/>
          </a:prstGeom>
          <a:solidFill>
            <a:srgbClr val="F8FA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8D57E0F4-AB81-4DE2-B8DD-AB13975A4CAD}"/>
              </a:ext>
            </a:extLst>
          </p:cNvPr>
          <p:cNvSpPr txBox="1"/>
          <p:nvPr/>
        </p:nvSpPr>
        <p:spPr>
          <a:xfrm>
            <a:off x="9942441" y="2452395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고객의 소리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093B1730-056A-4368-9D99-72C2C7517C2F}"/>
              </a:ext>
            </a:extLst>
          </p:cNvPr>
          <p:cNvSpPr txBox="1"/>
          <p:nvPr/>
        </p:nvSpPr>
        <p:spPr>
          <a:xfrm>
            <a:off x="10269737" y="3096499"/>
            <a:ext cx="614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FAQ</a:t>
            </a:r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9B006487-43A1-48BB-8674-2AB8F1F01FC8}"/>
              </a:ext>
            </a:extLst>
          </p:cNvPr>
          <p:cNvSpPr txBox="1"/>
          <p:nvPr/>
        </p:nvSpPr>
        <p:spPr>
          <a:xfrm>
            <a:off x="9912631" y="3781002"/>
            <a:ext cx="14205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</a:t>
            </a:r>
            <a:r>
              <a:rPr lang="ko-KR" altLang="en-US" sz="1400" dirty="0"/>
              <a:t>대</a:t>
            </a:r>
            <a:r>
              <a:rPr lang="en-US" altLang="ko-KR" sz="1400" dirty="0"/>
              <a:t>1 </a:t>
            </a:r>
            <a:r>
              <a:rPr lang="ko-KR" altLang="en-US" sz="1400" dirty="0"/>
              <a:t>문의하기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44F56A46-FD8D-428C-8BA0-C2C00F139592}"/>
              </a:ext>
            </a:extLst>
          </p:cNvPr>
          <p:cNvSpPr/>
          <p:nvPr/>
        </p:nvSpPr>
        <p:spPr>
          <a:xfrm>
            <a:off x="9954503" y="4368539"/>
            <a:ext cx="1270661" cy="459580"/>
          </a:xfrm>
          <a:prstGeom prst="rect">
            <a:avLst/>
          </a:prstGeom>
          <a:solidFill>
            <a:srgbClr val="F8FA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6AA2A238-4DFD-4C2C-82C7-6BA7DA8995F1}"/>
              </a:ext>
            </a:extLst>
          </p:cNvPr>
          <p:cNvSpPr/>
          <p:nvPr/>
        </p:nvSpPr>
        <p:spPr>
          <a:xfrm>
            <a:off x="9954503" y="5031578"/>
            <a:ext cx="1270661" cy="459580"/>
          </a:xfrm>
          <a:prstGeom prst="rect">
            <a:avLst/>
          </a:prstGeom>
          <a:solidFill>
            <a:srgbClr val="F8FAB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702685B4-2B73-47E5-8093-C64427A1ADD2}"/>
              </a:ext>
            </a:extLst>
          </p:cNvPr>
          <p:cNvSpPr txBox="1"/>
          <p:nvPr/>
        </p:nvSpPr>
        <p:spPr>
          <a:xfrm>
            <a:off x="10050489" y="4447740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가맹점 문의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8A6BE138-5501-4BDC-B327-863AD6E4AFFE}"/>
              </a:ext>
            </a:extLst>
          </p:cNvPr>
          <p:cNvSpPr txBox="1"/>
          <p:nvPr/>
        </p:nvSpPr>
        <p:spPr>
          <a:xfrm>
            <a:off x="10084151" y="5078832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채용 정보</a:t>
            </a:r>
          </a:p>
        </p:txBody>
      </p:sp>
    </p:spTree>
    <p:extLst>
      <p:ext uri="{BB962C8B-B14F-4D97-AF65-F5344CB8AC3E}">
        <p14:creationId xmlns:p14="http://schemas.microsoft.com/office/powerpoint/2010/main" val="440349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D7927216-9279-4351-B432-F4CDDC0E7ADE}"/>
              </a:ext>
            </a:extLst>
          </p:cNvPr>
          <p:cNvSpPr/>
          <p:nvPr/>
        </p:nvSpPr>
        <p:spPr>
          <a:xfrm>
            <a:off x="0" y="0"/>
            <a:ext cx="12192000" cy="762387"/>
          </a:xfrm>
          <a:prstGeom prst="rect">
            <a:avLst/>
          </a:prstGeom>
          <a:solidFill>
            <a:srgbClr val="DDD5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06388A0-D3E4-4C17-BC5A-3B5C1B180899}"/>
              </a:ext>
            </a:extLst>
          </p:cNvPr>
          <p:cNvSpPr txBox="1"/>
          <p:nvPr/>
        </p:nvSpPr>
        <p:spPr>
          <a:xfrm>
            <a:off x="4540221" y="27250"/>
            <a:ext cx="3111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4">
                    <a:lumMod val="50000"/>
                  </a:schemeClr>
                </a:solidFill>
              </a:rPr>
              <a:t>Wire Sketch</a:t>
            </a:r>
            <a:endParaRPr lang="ko-KR" altLang="en-US" sz="4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D93DD6E1-D0EB-46FF-B9FC-FC4B7BC006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228" y="881743"/>
            <a:ext cx="2177542" cy="50945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75B47B5-A40B-4BA1-8825-AC55D25C190E}"/>
              </a:ext>
            </a:extLst>
          </p:cNvPr>
          <p:cNvSpPr txBox="1"/>
          <p:nvPr/>
        </p:nvSpPr>
        <p:spPr>
          <a:xfrm>
            <a:off x="5385708" y="6095613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메인 페이지</a:t>
            </a:r>
          </a:p>
        </p:txBody>
      </p:sp>
    </p:spTree>
    <p:extLst>
      <p:ext uri="{BB962C8B-B14F-4D97-AF65-F5344CB8AC3E}">
        <p14:creationId xmlns:p14="http://schemas.microsoft.com/office/powerpoint/2010/main" val="6583512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FDF11700-6DCB-4BDF-9656-16F05FFE7E80}"/>
              </a:ext>
            </a:extLst>
          </p:cNvPr>
          <p:cNvSpPr/>
          <p:nvPr/>
        </p:nvSpPr>
        <p:spPr>
          <a:xfrm>
            <a:off x="0" y="0"/>
            <a:ext cx="12192000" cy="762387"/>
          </a:xfrm>
          <a:prstGeom prst="rect">
            <a:avLst/>
          </a:prstGeom>
          <a:solidFill>
            <a:srgbClr val="DDD5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C582D9D-CDED-4AEB-9C10-8886EAC32BA5}"/>
              </a:ext>
            </a:extLst>
          </p:cNvPr>
          <p:cNvSpPr txBox="1"/>
          <p:nvPr/>
        </p:nvSpPr>
        <p:spPr>
          <a:xfrm>
            <a:off x="4540221" y="27250"/>
            <a:ext cx="3111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4">
                    <a:lumMod val="50000"/>
                  </a:schemeClr>
                </a:solidFill>
              </a:rPr>
              <a:t>Wire Sketch</a:t>
            </a:r>
            <a:endParaRPr lang="ko-KR" altLang="en-US" sz="4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00A59481-8637-41C6-8C50-8B39870963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330" y="798579"/>
            <a:ext cx="3045337" cy="52608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D5A968E-3033-489C-AA73-741AFD46FCA2}"/>
              </a:ext>
            </a:extLst>
          </p:cNvPr>
          <p:cNvSpPr txBox="1"/>
          <p:nvPr/>
        </p:nvSpPr>
        <p:spPr>
          <a:xfrm>
            <a:off x="5385707" y="620249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서브 페이지</a:t>
            </a:r>
          </a:p>
        </p:txBody>
      </p:sp>
    </p:spTree>
    <p:extLst>
      <p:ext uri="{BB962C8B-B14F-4D97-AF65-F5344CB8AC3E}">
        <p14:creationId xmlns:p14="http://schemas.microsoft.com/office/powerpoint/2010/main" val="38518441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71F995C0-62C9-4025-A4A0-10153BEF6592}"/>
              </a:ext>
            </a:extLst>
          </p:cNvPr>
          <p:cNvSpPr/>
          <p:nvPr/>
        </p:nvSpPr>
        <p:spPr>
          <a:xfrm>
            <a:off x="0" y="0"/>
            <a:ext cx="12192000" cy="762387"/>
          </a:xfrm>
          <a:prstGeom prst="rect">
            <a:avLst/>
          </a:prstGeom>
          <a:solidFill>
            <a:srgbClr val="DDD5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529A5D5-84DA-4241-A33A-8896A2B1B004}"/>
              </a:ext>
            </a:extLst>
          </p:cNvPr>
          <p:cNvSpPr txBox="1"/>
          <p:nvPr/>
        </p:nvSpPr>
        <p:spPr>
          <a:xfrm>
            <a:off x="4540221" y="27250"/>
            <a:ext cx="3111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4">
                    <a:lumMod val="50000"/>
                  </a:schemeClr>
                </a:solidFill>
              </a:rPr>
              <a:t>Wire Sketch</a:t>
            </a:r>
            <a:endParaRPr lang="ko-KR" altLang="en-US" sz="4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7DC5688-22D5-4C4F-BD28-53A697D815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090" y="935182"/>
            <a:ext cx="943817" cy="49876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C406AE4D-8A7B-46F8-8D08-79CE60FD2FC6}"/>
              </a:ext>
            </a:extLst>
          </p:cNvPr>
          <p:cNvSpPr txBox="1"/>
          <p:nvPr/>
        </p:nvSpPr>
        <p:spPr>
          <a:xfrm>
            <a:off x="4998582" y="6154989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모바일 메인 </a:t>
            </a:r>
            <a:r>
              <a:rPr lang="ko-KR" altLang="en-US" dirty="0"/>
              <a:t>페이지</a:t>
            </a:r>
          </a:p>
        </p:txBody>
      </p:sp>
    </p:spTree>
    <p:extLst>
      <p:ext uri="{BB962C8B-B14F-4D97-AF65-F5344CB8AC3E}">
        <p14:creationId xmlns:p14="http://schemas.microsoft.com/office/powerpoint/2010/main" val="2842609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FE0C2ECB-0EEF-45DB-AB30-0486D265999F}"/>
              </a:ext>
            </a:extLst>
          </p:cNvPr>
          <p:cNvSpPr/>
          <p:nvPr/>
        </p:nvSpPr>
        <p:spPr>
          <a:xfrm>
            <a:off x="0" y="0"/>
            <a:ext cx="12192000" cy="762387"/>
          </a:xfrm>
          <a:prstGeom prst="rect">
            <a:avLst/>
          </a:prstGeom>
          <a:solidFill>
            <a:srgbClr val="DDD5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774AC41-5B8B-496F-B5D0-7B463B82A6E6}"/>
              </a:ext>
            </a:extLst>
          </p:cNvPr>
          <p:cNvSpPr txBox="1"/>
          <p:nvPr/>
        </p:nvSpPr>
        <p:spPr>
          <a:xfrm>
            <a:off x="4540221" y="27250"/>
            <a:ext cx="31115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4">
                    <a:lumMod val="50000"/>
                  </a:schemeClr>
                </a:solidFill>
              </a:rPr>
              <a:t>Wire Sketch</a:t>
            </a:r>
            <a:endParaRPr lang="ko-KR" altLang="en-US" sz="4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A3D92E38-3622-4F5A-A5CA-BF95BB24EA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165" y="846117"/>
            <a:ext cx="975666" cy="51657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8D1DA214-A160-4F8D-ABA6-28D5988D887A}"/>
              </a:ext>
            </a:extLst>
          </p:cNvPr>
          <p:cNvSpPr txBox="1"/>
          <p:nvPr/>
        </p:nvSpPr>
        <p:spPr>
          <a:xfrm>
            <a:off x="4998582" y="6196554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모바일 서브 페이지</a:t>
            </a:r>
          </a:p>
        </p:txBody>
      </p:sp>
    </p:spTree>
    <p:extLst>
      <p:ext uri="{BB962C8B-B14F-4D97-AF65-F5344CB8AC3E}">
        <p14:creationId xmlns:p14="http://schemas.microsoft.com/office/powerpoint/2010/main" val="2460809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BF71774F-B139-43D7-8A4C-BC62B77A4D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111" y="1223790"/>
            <a:ext cx="5684864" cy="426214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0"/>
            <a:ext cx="12192000" cy="762387"/>
          </a:xfrm>
          <a:prstGeom prst="rect">
            <a:avLst/>
          </a:prstGeom>
          <a:solidFill>
            <a:srgbClr val="DDD5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810069-9328-437B-AE9D-956510017C38}"/>
              </a:ext>
            </a:extLst>
          </p:cNvPr>
          <p:cNvSpPr txBox="1"/>
          <p:nvPr/>
        </p:nvSpPr>
        <p:spPr>
          <a:xfrm>
            <a:off x="5074485" y="27250"/>
            <a:ext cx="14029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4">
                    <a:lumMod val="50000"/>
                  </a:schemeClr>
                </a:solidFill>
              </a:rPr>
              <a:t>Logo</a:t>
            </a:r>
            <a:endParaRPr lang="ko-KR" altLang="en-US" sz="4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xmlns="" id="{096A45C8-0172-492A-9E9F-9CC8298A95F1}"/>
              </a:ext>
            </a:extLst>
          </p:cNvPr>
          <p:cNvCxnSpPr/>
          <p:nvPr/>
        </p:nvCxnSpPr>
        <p:spPr>
          <a:xfrm flipH="1">
            <a:off x="2317144" y="5026008"/>
            <a:ext cx="1191209" cy="2018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2ADBD840-64E5-4EB5-9DE5-462B8F80ADFE}"/>
              </a:ext>
            </a:extLst>
          </p:cNvPr>
          <p:cNvCxnSpPr/>
          <p:nvPr/>
        </p:nvCxnSpPr>
        <p:spPr>
          <a:xfrm flipV="1">
            <a:off x="6719739" y="2664073"/>
            <a:ext cx="1787236" cy="5106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3E1442AB-FEB7-4306-8302-788DC91BF92F}"/>
              </a:ext>
            </a:extLst>
          </p:cNvPr>
          <p:cNvCxnSpPr/>
          <p:nvPr/>
        </p:nvCxnSpPr>
        <p:spPr>
          <a:xfrm>
            <a:off x="6592784" y="4204648"/>
            <a:ext cx="2588821" cy="374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6BBBB04F-B4FE-4024-88FA-0CE2D5AD6BAD}"/>
              </a:ext>
            </a:extLst>
          </p:cNvPr>
          <p:cNvCxnSpPr/>
          <p:nvPr/>
        </p:nvCxnSpPr>
        <p:spPr>
          <a:xfrm flipH="1">
            <a:off x="4672940" y="4156364"/>
            <a:ext cx="213756" cy="15794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3D47DEA5-53E4-4912-BB51-1B350BF16670}"/>
              </a:ext>
            </a:extLst>
          </p:cNvPr>
          <p:cNvSpPr txBox="1"/>
          <p:nvPr/>
        </p:nvSpPr>
        <p:spPr>
          <a:xfrm>
            <a:off x="8481511" y="2403331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기본적인 커피의 모습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5AEB42E-FD9F-40C5-92BC-6681315246DF}"/>
              </a:ext>
            </a:extLst>
          </p:cNvPr>
          <p:cNvSpPr txBox="1"/>
          <p:nvPr/>
        </p:nvSpPr>
        <p:spPr>
          <a:xfrm>
            <a:off x="298986" y="5036482"/>
            <a:ext cx="2194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집 모양으로 편하게</a:t>
            </a:r>
            <a:endParaRPr lang="en-US" altLang="ko-KR" dirty="0"/>
          </a:p>
          <a:p>
            <a:r>
              <a:rPr lang="ko-KR" altLang="en-US" dirty="0" err="1"/>
              <a:t>즐길수</a:t>
            </a:r>
            <a:r>
              <a:rPr lang="en-US" altLang="ko-KR" dirty="0"/>
              <a:t> </a:t>
            </a:r>
            <a:r>
              <a:rPr lang="ko-KR" altLang="en-US" dirty="0"/>
              <a:t>있음을 표현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2BEF3F45-10CA-49DC-A4DA-A0FDD47C64B1}"/>
              </a:ext>
            </a:extLst>
          </p:cNvPr>
          <p:cNvSpPr txBox="1"/>
          <p:nvPr/>
        </p:nvSpPr>
        <p:spPr>
          <a:xfrm>
            <a:off x="9111755" y="439168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커피잔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0850737-E1EF-4165-A3BD-63C2603E4054}"/>
              </a:ext>
            </a:extLst>
          </p:cNvPr>
          <p:cNvSpPr txBox="1"/>
          <p:nvPr/>
        </p:nvSpPr>
        <p:spPr>
          <a:xfrm>
            <a:off x="3829792" y="5794876"/>
            <a:ext cx="5133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원 모어 커피</a:t>
            </a:r>
            <a:r>
              <a:rPr lang="en-US" altLang="ko-KR" dirty="0"/>
              <a:t>:</a:t>
            </a:r>
            <a:r>
              <a:rPr lang="ko-KR" altLang="en-US" dirty="0"/>
              <a:t>커피 한잔 더라는 뜻</a:t>
            </a:r>
            <a:r>
              <a:rPr lang="en-US" altLang="ko-KR" dirty="0"/>
              <a:t>,key</a:t>
            </a:r>
            <a:r>
              <a:rPr lang="ko-KR" altLang="en-US" dirty="0"/>
              <a:t> 컬러 사용</a:t>
            </a:r>
          </a:p>
        </p:txBody>
      </p:sp>
    </p:spTree>
    <p:extLst>
      <p:ext uri="{BB962C8B-B14F-4D97-AF65-F5344CB8AC3E}">
        <p14:creationId xmlns:p14="http://schemas.microsoft.com/office/powerpoint/2010/main" val="24182717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E5662390-CB27-4A2B-B29D-5736ECF20A9F}"/>
              </a:ext>
            </a:extLst>
          </p:cNvPr>
          <p:cNvSpPr/>
          <p:nvPr/>
        </p:nvSpPr>
        <p:spPr>
          <a:xfrm>
            <a:off x="0" y="0"/>
            <a:ext cx="12192000" cy="762387"/>
          </a:xfrm>
          <a:prstGeom prst="rect">
            <a:avLst/>
          </a:prstGeom>
          <a:solidFill>
            <a:srgbClr val="DDD5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FAD3FAE-26FB-4308-BCB0-BFEF41946C07}"/>
              </a:ext>
            </a:extLst>
          </p:cNvPr>
          <p:cNvSpPr txBox="1"/>
          <p:nvPr/>
        </p:nvSpPr>
        <p:spPr>
          <a:xfrm>
            <a:off x="4703599" y="27250"/>
            <a:ext cx="27848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4">
                    <a:lumMod val="50000"/>
                  </a:schemeClr>
                </a:solidFill>
              </a:rPr>
              <a:t>Proto type</a:t>
            </a:r>
            <a:endParaRPr lang="ko-KR" altLang="en-US" sz="4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26" name="Picture 2" descr="E:\이민형\스마트기기\프로젝트3\ppt\메인페이지 프로토타입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546" y="902087"/>
            <a:ext cx="3094906" cy="535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83328" y="358037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메인페이지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16959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E5662390-CB27-4A2B-B29D-5736ECF20A9F}"/>
              </a:ext>
            </a:extLst>
          </p:cNvPr>
          <p:cNvSpPr/>
          <p:nvPr/>
        </p:nvSpPr>
        <p:spPr>
          <a:xfrm>
            <a:off x="0" y="0"/>
            <a:ext cx="12192000" cy="762387"/>
          </a:xfrm>
          <a:prstGeom prst="rect">
            <a:avLst/>
          </a:prstGeom>
          <a:solidFill>
            <a:srgbClr val="DDD5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FAD3FAE-26FB-4308-BCB0-BFEF41946C07}"/>
              </a:ext>
            </a:extLst>
          </p:cNvPr>
          <p:cNvSpPr txBox="1"/>
          <p:nvPr/>
        </p:nvSpPr>
        <p:spPr>
          <a:xfrm>
            <a:off x="4703599" y="27250"/>
            <a:ext cx="27848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4">
                    <a:lumMod val="50000"/>
                  </a:schemeClr>
                </a:solidFill>
              </a:rPr>
              <a:t>Proto type</a:t>
            </a:r>
            <a:endParaRPr lang="ko-KR" altLang="en-US" sz="4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83328" y="358037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서브페이지</a:t>
            </a:r>
            <a:endParaRPr lang="ko-KR" altLang="en-US" dirty="0"/>
          </a:p>
        </p:txBody>
      </p:sp>
      <p:pic>
        <p:nvPicPr>
          <p:cNvPr id="2050" name="Picture 2" descr="E:\이민형\스마트기기\프로젝트3\ppt\서브페이지 프로토타입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721" y="975080"/>
            <a:ext cx="3010557" cy="521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1377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E5662390-CB27-4A2B-B29D-5736ECF20A9F}"/>
              </a:ext>
            </a:extLst>
          </p:cNvPr>
          <p:cNvSpPr/>
          <p:nvPr/>
        </p:nvSpPr>
        <p:spPr>
          <a:xfrm>
            <a:off x="0" y="0"/>
            <a:ext cx="12192000" cy="762387"/>
          </a:xfrm>
          <a:prstGeom prst="rect">
            <a:avLst/>
          </a:prstGeom>
          <a:solidFill>
            <a:srgbClr val="DDD5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FAD3FAE-26FB-4308-BCB0-BFEF41946C07}"/>
              </a:ext>
            </a:extLst>
          </p:cNvPr>
          <p:cNvSpPr txBox="1"/>
          <p:nvPr/>
        </p:nvSpPr>
        <p:spPr>
          <a:xfrm>
            <a:off x="4703599" y="27250"/>
            <a:ext cx="27848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4">
                    <a:lumMod val="50000"/>
                  </a:schemeClr>
                </a:solidFill>
              </a:rPr>
              <a:t>Proto type</a:t>
            </a:r>
            <a:endParaRPr lang="ko-KR" altLang="en-US" sz="4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83328" y="3580371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메인페이지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모바일</a:t>
            </a:r>
            <a:endParaRPr lang="ko-KR" altLang="en-US" dirty="0"/>
          </a:p>
        </p:txBody>
      </p:sp>
      <p:pic>
        <p:nvPicPr>
          <p:cNvPr id="3074" name="Picture 2" descr="E:\이민형\스마트기기\프로젝트3\ppt\메인페이지 모바일 프로토타입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096" y="1000423"/>
            <a:ext cx="1059805" cy="565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3496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E5662390-CB27-4A2B-B29D-5736ECF20A9F}"/>
              </a:ext>
            </a:extLst>
          </p:cNvPr>
          <p:cNvSpPr/>
          <p:nvPr/>
        </p:nvSpPr>
        <p:spPr>
          <a:xfrm>
            <a:off x="0" y="0"/>
            <a:ext cx="12192000" cy="762387"/>
          </a:xfrm>
          <a:prstGeom prst="rect">
            <a:avLst/>
          </a:prstGeom>
          <a:solidFill>
            <a:srgbClr val="DDD5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FAD3FAE-26FB-4308-BCB0-BFEF41946C07}"/>
              </a:ext>
            </a:extLst>
          </p:cNvPr>
          <p:cNvSpPr txBox="1"/>
          <p:nvPr/>
        </p:nvSpPr>
        <p:spPr>
          <a:xfrm>
            <a:off x="4703599" y="27250"/>
            <a:ext cx="27848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4">
                    <a:lumMod val="50000"/>
                  </a:schemeClr>
                </a:solidFill>
              </a:rPr>
              <a:t>Proto type</a:t>
            </a:r>
            <a:endParaRPr lang="ko-KR" altLang="en-US" sz="40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83328" y="3580371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서브페이지 </a:t>
            </a:r>
            <a:r>
              <a:rPr lang="ko-KR" altLang="en-US" dirty="0" err="1" smtClean="0"/>
              <a:t>모바일</a:t>
            </a:r>
            <a:endParaRPr lang="ko-KR" altLang="en-US" dirty="0"/>
          </a:p>
        </p:txBody>
      </p:sp>
      <p:pic>
        <p:nvPicPr>
          <p:cNvPr id="4098" name="Picture 2" descr="E:\이민형\스마트기기\프로젝트3\ppt\서브페이지 모바일 프로토타입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710" y="976346"/>
            <a:ext cx="1190577" cy="571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597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0" y="0"/>
            <a:ext cx="12192000" cy="762387"/>
          </a:xfrm>
          <a:prstGeom prst="rect">
            <a:avLst/>
          </a:prstGeom>
          <a:solidFill>
            <a:srgbClr val="DDD5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163329D-C673-4729-8F58-3C31DA741F3F}"/>
              </a:ext>
            </a:extLst>
          </p:cNvPr>
          <p:cNvSpPr txBox="1"/>
          <p:nvPr/>
        </p:nvSpPr>
        <p:spPr>
          <a:xfrm>
            <a:off x="4737988" y="88805"/>
            <a:ext cx="2371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4">
                    <a:lumMod val="50000"/>
                  </a:schemeClr>
                </a:solidFill>
              </a:rPr>
              <a:t>Positioning</a:t>
            </a:r>
            <a:endParaRPr lang="ko-KR" altLang="en-US" sz="32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9BD4B3E-049B-469C-8E44-695322C8C4B0}"/>
              </a:ext>
            </a:extLst>
          </p:cNvPr>
          <p:cNvSpPr/>
          <p:nvPr/>
        </p:nvSpPr>
        <p:spPr>
          <a:xfrm>
            <a:off x="2736377" y="1428028"/>
            <a:ext cx="5998368" cy="434677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C49F8E0E-5644-487B-8B15-821F7CD148B5}"/>
              </a:ext>
            </a:extLst>
          </p:cNvPr>
          <p:cNvSpPr/>
          <p:nvPr/>
        </p:nvSpPr>
        <p:spPr>
          <a:xfrm>
            <a:off x="2740961" y="1428028"/>
            <a:ext cx="1728192" cy="4346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/>
              <a:t>CONTENTS</a:t>
            </a:r>
            <a:endParaRPr lang="ko-KR" altLang="en-US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FCF6327D-7B06-45B3-963C-2C936424CAA3}"/>
              </a:ext>
            </a:extLst>
          </p:cNvPr>
          <p:cNvSpPr/>
          <p:nvPr/>
        </p:nvSpPr>
        <p:spPr>
          <a:xfrm>
            <a:off x="2740961" y="2436140"/>
            <a:ext cx="1728192" cy="4346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/>
              <a:t>UI</a:t>
            </a:r>
            <a:endParaRPr lang="ko-KR" altLang="en-US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8128F0EE-9126-4E7E-A848-D68B1F2BB97B}"/>
              </a:ext>
            </a:extLst>
          </p:cNvPr>
          <p:cNvSpPr/>
          <p:nvPr/>
        </p:nvSpPr>
        <p:spPr>
          <a:xfrm>
            <a:off x="2740961" y="3372244"/>
            <a:ext cx="1728192" cy="4346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/>
              <a:t>VISUAR</a:t>
            </a:r>
            <a:endParaRPr lang="ko-KR" altLang="en-US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9CD6DFE5-55B3-4447-80F4-FF62A679D3B5}"/>
              </a:ext>
            </a:extLst>
          </p:cNvPr>
          <p:cNvSpPr/>
          <p:nvPr/>
        </p:nvSpPr>
        <p:spPr>
          <a:xfrm>
            <a:off x="2740961" y="4380356"/>
            <a:ext cx="1728192" cy="4346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/>
              <a:t>MARKETING</a:t>
            </a:r>
            <a:endParaRPr lang="ko-KR" altLang="en-US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50C2AC59-075E-4BE6-A6C5-CCEBDE6C4A39}"/>
              </a:ext>
            </a:extLst>
          </p:cNvPr>
          <p:cNvSpPr/>
          <p:nvPr/>
        </p:nvSpPr>
        <p:spPr>
          <a:xfrm>
            <a:off x="2740961" y="5385839"/>
            <a:ext cx="1728192" cy="43467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b="1" dirty="0"/>
              <a:t>SUPPORT</a:t>
            </a:r>
            <a:endParaRPr lang="ko-KR" altLang="en-US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F77ACA6B-D3C8-4889-8AE0-B4C6245B1B9C}"/>
              </a:ext>
            </a:extLst>
          </p:cNvPr>
          <p:cNvSpPr/>
          <p:nvPr/>
        </p:nvSpPr>
        <p:spPr>
          <a:xfrm>
            <a:off x="2740961" y="2433833"/>
            <a:ext cx="5998368" cy="434677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69ADA225-F8FA-479B-9970-C797F3FA3733}"/>
              </a:ext>
            </a:extLst>
          </p:cNvPr>
          <p:cNvSpPr/>
          <p:nvPr/>
        </p:nvSpPr>
        <p:spPr>
          <a:xfrm>
            <a:off x="2740961" y="3372243"/>
            <a:ext cx="5998368" cy="434677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964D6E7C-F478-428C-819C-B3BDFFEF98E5}"/>
              </a:ext>
            </a:extLst>
          </p:cNvPr>
          <p:cNvSpPr/>
          <p:nvPr/>
        </p:nvSpPr>
        <p:spPr>
          <a:xfrm>
            <a:off x="2736377" y="4380355"/>
            <a:ext cx="5998368" cy="434677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9401BA74-4A0E-40ED-95E7-4FEAE18128BA}"/>
              </a:ext>
            </a:extLst>
          </p:cNvPr>
          <p:cNvSpPr/>
          <p:nvPr/>
        </p:nvSpPr>
        <p:spPr>
          <a:xfrm>
            <a:off x="2736377" y="5385838"/>
            <a:ext cx="5998368" cy="434677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BA8E905-BB10-497B-B2B4-250106279A60}"/>
              </a:ext>
            </a:extLst>
          </p:cNvPr>
          <p:cNvSpPr txBox="1"/>
          <p:nvPr/>
        </p:nvSpPr>
        <p:spPr>
          <a:xfrm>
            <a:off x="4469153" y="2489146"/>
            <a:ext cx="2595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UI</a:t>
            </a:r>
            <a:r>
              <a:rPr lang="ko-KR" altLang="en-US" sz="1600" b="1" dirty="0"/>
              <a:t>구조와 </a:t>
            </a:r>
            <a:r>
              <a:rPr lang="ko-KR" altLang="en-US" sz="1600" b="1" dirty="0" err="1"/>
              <a:t>네비게이션</a:t>
            </a:r>
            <a:r>
              <a:rPr lang="ko-KR" altLang="en-US" sz="1600" b="1" dirty="0"/>
              <a:t> 구조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5079A3A-AE67-4C34-B685-A2C8F7EB147D}"/>
              </a:ext>
            </a:extLst>
          </p:cNvPr>
          <p:cNvSpPr txBox="1"/>
          <p:nvPr/>
        </p:nvSpPr>
        <p:spPr>
          <a:xfrm>
            <a:off x="4469153" y="3420305"/>
            <a:ext cx="2380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디자인과 동적인 요소들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9FE7B6E4-3DE7-4903-A5D7-97BE1B873E6B}"/>
              </a:ext>
            </a:extLst>
          </p:cNvPr>
          <p:cNvSpPr txBox="1"/>
          <p:nvPr/>
        </p:nvSpPr>
        <p:spPr>
          <a:xfrm>
            <a:off x="4456245" y="4428417"/>
            <a:ext cx="2247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이벤트 및 홍보 </a:t>
            </a:r>
            <a:r>
              <a:rPr lang="ko-KR" altLang="en-US" sz="1600" b="1" dirty="0" err="1"/>
              <a:t>컨텐츠</a:t>
            </a:r>
            <a:endParaRPr lang="ko-KR" altLang="en-US" sz="16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7677DEE5-ADE5-4841-81A3-C0F1BDC413BD}"/>
              </a:ext>
            </a:extLst>
          </p:cNvPr>
          <p:cNvSpPr txBox="1"/>
          <p:nvPr/>
        </p:nvSpPr>
        <p:spPr>
          <a:xfrm>
            <a:off x="4456245" y="5433900"/>
            <a:ext cx="33457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고객센터 및 고객의 불만사항 대처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D634BE4-A2E2-44B9-B0AC-8F6906F52877}"/>
              </a:ext>
            </a:extLst>
          </p:cNvPr>
          <p:cNvSpPr txBox="1"/>
          <p:nvPr/>
        </p:nvSpPr>
        <p:spPr>
          <a:xfrm>
            <a:off x="4456245" y="1476089"/>
            <a:ext cx="2008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다양한 </a:t>
            </a:r>
            <a:r>
              <a:rPr lang="en-US" altLang="ko-KR" sz="1600" b="1" dirty="0"/>
              <a:t>WEB </a:t>
            </a:r>
            <a:r>
              <a:rPr lang="ko-KR" altLang="en-US" sz="1600" b="1" dirty="0"/>
              <a:t>서비스</a:t>
            </a:r>
          </a:p>
        </p:txBody>
      </p:sp>
    </p:spTree>
    <p:extLst>
      <p:ext uri="{BB962C8B-B14F-4D97-AF65-F5344CB8AC3E}">
        <p14:creationId xmlns:p14="http://schemas.microsoft.com/office/powerpoint/2010/main" val="2393338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earch.pstatic.net/common/?src=http%3A%2F%2Fblogfiles.naver.net%2FMjAxOTA2MThfMTk4%2FMDAxNTYwODM5MzgzODgw.CC7r7SJegViixtexErbSlFe6AHEb2YxPIVCYD2NhqLwg.JcQMzbvN-lrU7r_0CaoFgWC5ArHMnIvj1xx2TSVNDjMg.JPEG.couragejung%2F40-2018-0161555.jpg&amp;type=sc960_8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72816" cy="177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이민형\스마트기기\프로젝트3\ppt\엔제리너스 포지셔닝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363" y="995363"/>
            <a:ext cx="5121275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421809" y="626031"/>
            <a:ext cx="140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CONTENTS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656638" y="260582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UI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262500" y="5862638"/>
            <a:ext cx="1017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VISUAR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747973" y="5862638"/>
            <a:ext cx="155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MARKETING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364850" y="2605825"/>
            <a:ext cx="122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SUPPORT</a:t>
            </a:r>
            <a:endParaRPr lang="ko-KR" alt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592611" y="983776"/>
            <a:ext cx="41280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컨텐츠가</a:t>
            </a:r>
            <a:r>
              <a:rPr lang="ko-KR" altLang="en-US" sz="1400" dirty="0"/>
              <a:t> 종류별로 깔끔하게 정리 </a:t>
            </a:r>
            <a:r>
              <a:rPr lang="ko-KR" altLang="en-US" sz="1400" dirty="0" err="1"/>
              <a:t>되있는</a:t>
            </a:r>
            <a:r>
              <a:rPr lang="ko-KR" altLang="en-US" sz="1400" dirty="0"/>
              <a:t> 편이다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9081754" y="2636602"/>
            <a:ext cx="2464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네비게이션</a:t>
            </a:r>
            <a:r>
              <a:rPr lang="ko-KR" altLang="en-US" sz="1400" dirty="0"/>
              <a:t> 구조와 디자인이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ko-KR" altLang="en-US" sz="1400" dirty="0"/>
              <a:t>독특하고 심심하지 않다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8256528" y="5901230"/>
            <a:ext cx="2996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Header</a:t>
            </a:r>
            <a:r>
              <a:rPr lang="ko-KR" altLang="en-US" sz="1400" dirty="0"/>
              <a:t>는 잘 되어 있지만 나머지는</a:t>
            </a:r>
            <a:endParaRPr lang="en-US" altLang="ko-KR" sz="1400" dirty="0"/>
          </a:p>
          <a:p>
            <a:r>
              <a:rPr lang="ko-KR" altLang="en-US" sz="1400" dirty="0"/>
              <a:t>내용이 적고 아쉽다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1961907" y="5914658"/>
            <a:ext cx="1786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이벤트가 많이 적다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2889718"/>
            <a:ext cx="3347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고객센터 전화상담이 </a:t>
            </a:r>
            <a:r>
              <a:rPr lang="ko-KR" altLang="en-US" sz="1400" dirty="0" err="1"/>
              <a:t>있는것이</a:t>
            </a:r>
            <a:endParaRPr lang="en-US" altLang="ko-KR" sz="1400" dirty="0"/>
          </a:p>
          <a:p>
            <a:r>
              <a:rPr lang="ko-KR" altLang="en-US" sz="1400" dirty="0"/>
              <a:t>좋았지만 대부분 창업 상담이라 아쉽다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981205"/>
              </p:ext>
            </p:extLst>
          </p:nvPr>
        </p:nvGraphicFramePr>
        <p:xfrm>
          <a:off x="1836753" y="328456"/>
          <a:ext cx="1760832" cy="131064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8804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804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459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</a:rPr>
                        <a:t>엔제리너스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5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CONTENTS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82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45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UI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98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5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VISUAR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59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45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MARKETING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37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45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SUPPORT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49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8373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search.pstatic.net/common/?src=http%3A%2F%2Fblogfiles.naver.net%2FMjAxOTA2MThfMTk4%2FMDAxNTYwODM5MzgzODgw.CC7r7SJegViixtexErbSlFe6AHEb2YxPIVCYD2NhqLwg.JcQMzbvN-lrU7r_0CaoFgWC5ArHMnIvj1xx2TSVNDjMg.JPEG.couragejung%2F40-2018-0161555.jpg&amp;type=sc960_8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72816" cy="177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tjoeun_AY\Pictures\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007" y="407438"/>
            <a:ext cx="7136663" cy="429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xmlns="" id="{AFDD3C4C-9BC5-4788-B1D4-C0762B6E8DC7}"/>
              </a:ext>
            </a:extLst>
          </p:cNvPr>
          <p:cNvSpPr/>
          <p:nvPr/>
        </p:nvSpPr>
        <p:spPr>
          <a:xfrm>
            <a:off x="5286706" y="212251"/>
            <a:ext cx="5237019" cy="23535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xmlns="" id="{5A063E04-B418-4F37-8961-50C7E4F83229}"/>
              </a:ext>
            </a:extLst>
          </p:cNvPr>
          <p:cNvCxnSpPr/>
          <p:nvPr/>
        </p:nvCxnSpPr>
        <p:spPr>
          <a:xfrm flipH="1">
            <a:off x="3105397" y="1882239"/>
            <a:ext cx="2428504" cy="1805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495652B-E7C2-458D-99A4-56D396D91228}"/>
              </a:ext>
            </a:extLst>
          </p:cNvPr>
          <p:cNvSpPr txBox="1"/>
          <p:nvPr/>
        </p:nvSpPr>
        <p:spPr>
          <a:xfrm>
            <a:off x="1111846" y="3687288"/>
            <a:ext cx="3118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네비게이션의 편리한 구조와</a:t>
            </a:r>
            <a:endParaRPr lang="en-US" altLang="ko-KR" dirty="0"/>
          </a:p>
          <a:p>
            <a:r>
              <a:rPr lang="ko-KR" altLang="en-US" dirty="0"/>
              <a:t>디자인이 </a:t>
            </a:r>
            <a:r>
              <a:rPr lang="ko-KR" altLang="en-US" dirty="0" err="1"/>
              <a:t>괜찮은거같다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4205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search.pstatic.net/common/?src=http%3A%2F%2Fshop1.phinf.naver.net%2F20200703_130%2F1593741326969Vo50E_PNG%2F31104715480225130_1045899905.png&amp;type=sc960_8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81675" cy="211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481654"/>
              </p:ext>
            </p:extLst>
          </p:nvPr>
        </p:nvGraphicFramePr>
        <p:xfrm>
          <a:off x="1949047" y="336477"/>
          <a:ext cx="1760832" cy="131064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8804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804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459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</a:rPr>
                        <a:t>스타벅스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5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CONTENTS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91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45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UI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83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5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VISUAR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95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45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MARKETING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63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45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SUPPORT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40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2051" name="Picture 3" descr="E:\이민형\스마트기기\프로젝트3\ppt\스타벅스 포지셔닝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363" y="995363"/>
            <a:ext cx="5121275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421809" y="626031"/>
            <a:ext cx="140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CONTENTS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656638" y="260582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UI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262500" y="5862638"/>
            <a:ext cx="1017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VISUAR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747973" y="5862638"/>
            <a:ext cx="155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MARKETING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364850" y="2605825"/>
            <a:ext cx="122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SUPPORT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592611" y="983776"/>
            <a:ext cx="3526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컨텐츠가</a:t>
            </a:r>
            <a:r>
              <a:rPr lang="ko-KR" altLang="en-US" sz="1400" dirty="0"/>
              <a:t> 세부적으로 자세히 나눠져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9081754" y="2636602"/>
            <a:ext cx="17235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심플하고 평범하다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8256528" y="5901230"/>
            <a:ext cx="3167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동적인 요소들이 많고 보기 깔끔하다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167185" y="5907763"/>
            <a:ext cx="3589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이벤트와 혜택 등 </a:t>
            </a:r>
            <a:r>
              <a:rPr lang="ko-KR" altLang="en-US" sz="1400" dirty="0" err="1"/>
              <a:t>여러가지</a:t>
            </a:r>
            <a:r>
              <a:rPr lang="ko-KR" altLang="en-US" sz="1400" dirty="0"/>
              <a:t> 시스템이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40175" y="2682769"/>
            <a:ext cx="2324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고객센터 상담시간과</a:t>
            </a:r>
            <a:endParaRPr lang="en-US" altLang="ko-KR" sz="1400" dirty="0"/>
          </a:p>
          <a:p>
            <a:r>
              <a:rPr lang="ko-KR" altLang="en-US" sz="1400" dirty="0"/>
              <a:t>전화번호가 나와있지 않다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27159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search.pstatic.net/common/?src=http%3A%2F%2Fshop1.phinf.naver.net%2F20200703_130%2F1593741326969Vo50E_PNG%2F31104715480225130_1045899905.png&amp;type=sc960_832">
            <a:extLst>
              <a:ext uri="{FF2B5EF4-FFF2-40B4-BE49-F238E27FC236}">
                <a16:creationId xmlns:a16="http://schemas.microsoft.com/office/drawing/2014/main" xmlns="" id="{A00473C4-6FD2-4D09-928C-780E50A07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181675" cy="2113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CC46A9C2-A344-4C80-87E9-360F7D951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095" y="778968"/>
            <a:ext cx="7958447" cy="4143525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xmlns="" id="{A46A89DC-759D-4A7F-B78E-8B284169119F}"/>
              </a:ext>
            </a:extLst>
          </p:cNvPr>
          <p:cNvSpPr/>
          <p:nvPr/>
        </p:nvSpPr>
        <p:spPr>
          <a:xfrm>
            <a:off x="4039797" y="1197903"/>
            <a:ext cx="7732424" cy="347503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xmlns="" id="{CE0B3B1F-043A-4306-80F0-4B2582CFFA61}"/>
              </a:ext>
            </a:extLst>
          </p:cNvPr>
          <p:cNvCxnSpPr>
            <a:cxnSpLocks/>
          </p:cNvCxnSpPr>
          <p:nvPr/>
        </p:nvCxnSpPr>
        <p:spPr>
          <a:xfrm flipH="1">
            <a:off x="2563194" y="3536379"/>
            <a:ext cx="1705984" cy="1555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E4B9B67-431F-4D74-B60A-D05E139268BB}"/>
              </a:ext>
            </a:extLst>
          </p:cNvPr>
          <p:cNvSpPr txBox="1"/>
          <p:nvPr/>
        </p:nvSpPr>
        <p:spPr>
          <a:xfrm>
            <a:off x="460695" y="5156762"/>
            <a:ext cx="420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스크롤시 나오는 동적인 요소들이 좋다</a:t>
            </a:r>
          </a:p>
        </p:txBody>
      </p:sp>
    </p:spTree>
    <p:extLst>
      <p:ext uri="{BB962C8B-B14F-4D97-AF65-F5344CB8AC3E}">
        <p14:creationId xmlns:p14="http://schemas.microsoft.com/office/powerpoint/2010/main" val="2249006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search.pstatic.net/common/?src=http%3A%2F%2Fblogfiles.naver.net%2FMjAyMDA5MThfMTc1%2FMDAxNjAwNDA0Mjk3MzYz.66dtn5qRkl-QqOTii9qumdrC31-Muc19hUOmV46a7yEg.q59qbrsEZrz7QT3NGvJC6W0260Rrg9GxvxNm4rJekTQg.PNG.y8178037%2F20200918_134110.png&amp;type=sc960_83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94860" cy="202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171299"/>
              </p:ext>
            </p:extLst>
          </p:nvPr>
        </p:nvGraphicFramePr>
        <p:xfrm>
          <a:off x="2382184" y="232203"/>
          <a:ext cx="1760832" cy="131064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8804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8041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4594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bg1"/>
                          </a:solidFill>
                        </a:rPr>
                        <a:t>이디야</a:t>
                      </a:r>
                      <a:endParaRPr lang="ko-KR" altLang="en-US" sz="1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5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CONTENTS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75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45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UI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62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45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VISUAR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99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45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MARKETING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80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459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SUPPORT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83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3075" name="Picture 3" descr="E:\이민형\스마트기기\프로젝트3\ppt\이디야 포지셔닝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363" y="995363"/>
            <a:ext cx="5121275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421809" y="626031"/>
            <a:ext cx="140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CONTENTS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656638" y="2605825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UI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262500" y="5862638"/>
            <a:ext cx="1017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VISUAR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747973" y="5862638"/>
            <a:ext cx="155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MARKETING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364850" y="2605825"/>
            <a:ext cx="122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SUPPORT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592611" y="983776"/>
            <a:ext cx="3230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크게 분류 </a:t>
            </a:r>
            <a:r>
              <a:rPr lang="ko-KR" altLang="en-US" sz="1400" dirty="0" err="1"/>
              <a:t>되있고</a:t>
            </a:r>
            <a:r>
              <a:rPr lang="ko-KR" altLang="en-US" sz="1400" dirty="0"/>
              <a:t> 보기 조금 불편하다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9081754" y="2636602"/>
            <a:ext cx="2105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너무 심플하고 아무것도</a:t>
            </a:r>
            <a:endParaRPr lang="en-US" altLang="ko-KR" sz="1400" dirty="0"/>
          </a:p>
          <a:p>
            <a:r>
              <a:rPr lang="ko-KR" altLang="en-US" sz="1400" dirty="0"/>
              <a:t>없는 느낌이다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8256528" y="5901230"/>
            <a:ext cx="3486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동적인요소들이</a:t>
            </a:r>
            <a:r>
              <a:rPr lang="ko-KR" altLang="en-US" sz="1400" dirty="0"/>
              <a:t> 적절하게 있고 화면을 꽉</a:t>
            </a:r>
            <a:endParaRPr lang="en-US" altLang="ko-KR" sz="1400" dirty="0"/>
          </a:p>
          <a:p>
            <a:r>
              <a:rPr lang="ko-KR" altLang="en-US" sz="1400" dirty="0"/>
              <a:t>채워줘서 심심하지 않다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167185" y="5907763"/>
            <a:ext cx="3307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지속적으로 계속 이벤트를 하고 있지만</a:t>
            </a:r>
            <a:endParaRPr lang="en-US" altLang="ko-KR" sz="1400" dirty="0"/>
          </a:p>
          <a:p>
            <a:r>
              <a:rPr lang="ko-KR" altLang="en-US" sz="1400" dirty="0"/>
              <a:t>많이 하지는 않는다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-979" y="2790491"/>
            <a:ext cx="3387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고객센터 대응 방법</a:t>
            </a:r>
            <a:r>
              <a:rPr lang="en-US" altLang="ko-KR" sz="1400" dirty="0"/>
              <a:t>,</a:t>
            </a:r>
            <a:r>
              <a:rPr lang="ko-KR" altLang="en-US" sz="1400" dirty="0"/>
              <a:t>절차</a:t>
            </a:r>
            <a:r>
              <a:rPr lang="en-US" altLang="ko-KR" sz="1400" dirty="0"/>
              <a:t>,</a:t>
            </a:r>
            <a:r>
              <a:rPr lang="ko-KR" altLang="en-US" sz="1400" dirty="0"/>
              <a:t>시간</a:t>
            </a:r>
            <a:endParaRPr lang="en-US" altLang="ko-KR" sz="1400" dirty="0"/>
          </a:p>
          <a:p>
            <a:r>
              <a:rPr lang="ko-KR" altLang="en-US" sz="1400" dirty="0"/>
              <a:t>등등 세부적으로 자세하게 잘 나와있다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01456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7531</TotalTime>
  <Words>574</Words>
  <Application>Microsoft Office PowerPoint</Application>
  <PresentationFormat>사용자 지정</PresentationFormat>
  <Paragraphs>238</Paragraphs>
  <Slides>33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tjoeun_AY</cp:lastModifiedBy>
  <cp:revision>71</cp:revision>
  <dcterms:created xsi:type="dcterms:W3CDTF">2020-12-31T08:18:57Z</dcterms:created>
  <dcterms:modified xsi:type="dcterms:W3CDTF">2021-01-18T06:18:24Z</dcterms:modified>
</cp:coreProperties>
</file>